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Slab"/>
      <p:regular r:id="rId40"/>
      <p:bold r:id="rId41"/>
    </p:embeddedFont>
    <p:embeddedFont>
      <p:font typeface="Roboto"/>
      <p:regular r:id="rId42"/>
      <p:bold r:id="rId43"/>
      <p:italic r:id="rId44"/>
      <p:boldItalic r:id="rId45"/>
    </p:embeddedFont>
    <p:embeddedFont>
      <p:font typeface="Nunito"/>
      <p:regular r:id="rId46"/>
      <p:bold r:id="rId47"/>
      <p:italic r:id="rId48"/>
      <p:boldItalic r:id="rId49"/>
    </p:embeddedFont>
    <p:embeddedFont>
      <p:font typeface="Montserrat"/>
      <p:regular r:id="rId50"/>
      <p:bold r:id="rId51"/>
      <p:italic r:id="rId52"/>
      <p:boldItalic r:id="rId53"/>
    </p:embeddedFont>
    <p:embeddedFont>
      <p:font typeface="Lato"/>
      <p:regular r:id="rId54"/>
      <p:bold r:id="rId55"/>
      <p:italic r:id="rId56"/>
      <p:boldItalic r:id="rId57"/>
    </p:embeddedFont>
    <p:embeddedFont>
      <p:font typeface="Maven Pro"/>
      <p:regular r:id="rId58"/>
      <p:bold r:id="rId59"/>
    </p:embeddedFont>
    <p:embeddedFont>
      <p:font typeface="Montserrat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C8881E-ED37-4384-B292-FD8778A8BE11}">
  <a:tblStyle styleId="{ADC8881E-ED37-4384-B292-FD8778A8BE1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lab-regular.fntdata"/><Relationship Id="rId42" Type="http://schemas.openxmlformats.org/officeDocument/2006/relationships/font" Target="fonts/Roboto-regular.fntdata"/><Relationship Id="rId41" Type="http://schemas.openxmlformats.org/officeDocument/2006/relationships/font" Target="fonts/RobotoSlab-bold.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Nunit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Light-italic.fntdata"/><Relationship Id="rId61" Type="http://schemas.openxmlformats.org/officeDocument/2006/relationships/font" Target="fonts/MontserratLight-bold.fntdata"/><Relationship Id="rId20" Type="http://schemas.openxmlformats.org/officeDocument/2006/relationships/slide" Target="slides/slide14.xml"/><Relationship Id="rId63" Type="http://schemas.openxmlformats.org/officeDocument/2006/relationships/font" Target="fonts/MontserratLight-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Light-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59" Type="http://schemas.openxmlformats.org/officeDocument/2006/relationships/font" Target="fonts/MavenPro-bold.fntdata"/><Relationship Id="rId14" Type="http://schemas.openxmlformats.org/officeDocument/2006/relationships/slide" Target="slides/slide8.xml"/><Relationship Id="rId58" Type="http://schemas.openxmlformats.org/officeDocument/2006/relationships/font" Target="fonts/MavenPr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46fc3224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46fc3224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6fc3224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6fc3224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46fc3224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46fc3224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6fc32249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46fc32249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46fc32249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46fc32249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46fc32249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46fc32249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46fc32249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46fc32249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4a48747cce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4a48747cce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53ce6a111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53ce6a111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4a48747cce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4a48747cce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a48747cce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4a48747cce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4a48747cce_1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4a48747cce_1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53ce6a11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53ce6a11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53ce6a111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53ce6a111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3ce6a111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3ce6a111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7eabe6ee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7eabe6ee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4a48747cc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4a48747c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c34cee9fe9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c34cee9fe9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c34cee9fe9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c34cee9fe9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c34cee9fe9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c34cee9fe9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c34cee9fe9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c34cee9fe9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a48747cce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a48747cce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c34cee9fe9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c34cee9fe9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c34e1eeb5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c34e1eeb5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c34cee9fe9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c34cee9fe9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4a48747cce_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4a48747cce_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4a48747cce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4a48747cce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4a48747cce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4a48747cce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4a48747cce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4a48747cce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4a48747cce_1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4a48747cce_1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4a48747cce_1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4a48747cce_1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4a48747cce_1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4a48747cce_1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dk1"/>
        </a:solidFill>
      </p:bgPr>
    </p:bg>
    <p:spTree>
      <p:nvGrpSpPr>
        <p:cNvPr id="273" name="Shape 273"/>
        <p:cNvGrpSpPr/>
        <p:nvPr/>
      </p:nvGrpSpPr>
      <p:grpSpPr>
        <a:xfrm>
          <a:off x="0" y="0"/>
          <a:ext cx="0" cy="0"/>
          <a:chOff x="0" y="0"/>
          <a:chExt cx="0" cy="0"/>
        </a:xfrm>
      </p:grpSpPr>
      <p:sp>
        <p:nvSpPr>
          <p:cNvPr id="274" name="Google Shape;274;p13"/>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75" name="Google Shape;275;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76" name="Google Shape;276;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277" name="Google Shape;27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jpg"/><Relationship Id="rId4" Type="http://schemas.openxmlformats.org/officeDocument/2006/relationships/image" Target="../media/image12.jpg"/><Relationship Id="rId5"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drive.google.com/file/d/1Mqi7gvz0TYte8jx447TlDCxg_SJd-LRY/view" TargetMode="External"/><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W8oysFC79dzZ_Vv9oEA56JOstQuzYpQ3/view" TargetMode="Externa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aIkWFbwVr2e40fU8n-RKhk9XuOc_xOKX/view" TargetMode="Externa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ieeexplore.ieee.org/abstract/document/7759691/" TargetMode="External"/><Relationship Id="rId4" Type="http://schemas.openxmlformats.org/officeDocument/2006/relationships/hyperlink" Target="https://ieeexplore.ieee.org/abstract/document/637806"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osPElv1aEHBdG-u6EB65ZN8Lr8ZwZe_p/view" TargetMode="Externa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ieeexplore.ieee.org/abstract/document/1667933" TargetMode="External"/><Relationship Id="rId4" Type="http://schemas.openxmlformats.org/officeDocument/2006/relationships/hyperlink" Target="https://www.researchgate.net/profile/Upulie-Handalage" TargetMode="External"/><Relationship Id="rId5" Type="http://schemas.openxmlformats.org/officeDocument/2006/relationships/hyperlink" Target="https://www.researchgate.net/profile/Lakshini-Kuganandamurthy" TargetMode="External"/><Relationship Id="rId6" Type="http://schemas.openxmlformats.org/officeDocument/2006/relationships/hyperlink" Target="https://ieeexplore.ieee.org/document/923077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Project Title</a:t>
            </a:r>
            <a:endParaRPr sz="4500"/>
          </a:p>
        </p:txBody>
      </p:sp>
      <p:sp>
        <p:nvSpPr>
          <p:cNvPr id="283" name="Google Shape;283;p14"/>
          <p:cNvSpPr txBox="1"/>
          <p:nvPr>
            <p:ph idx="1" type="subTitle"/>
          </p:nvPr>
        </p:nvSpPr>
        <p:spPr>
          <a:xfrm>
            <a:off x="311700" y="1878550"/>
            <a:ext cx="6735000" cy="73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100">
                <a:solidFill>
                  <a:srgbClr val="202124"/>
                </a:solidFill>
                <a:highlight>
                  <a:srgbClr val="FFFFFF"/>
                </a:highlight>
                <a:latin typeface="Roboto"/>
                <a:ea typeface="Roboto"/>
                <a:cs typeface="Roboto"/>
                <a:sym typeface="Roboto"/>
              </a:rPr>
              <a:t>S</a:t>
            </a:r>
            <a:r>
              <a:rPr lang="en" sz="2100">
                <a:solidFill>
                  <a:srgbClr val="202124"/>
                </a:solidFill>
                <a:highlight>
                  <a:srgbClr val="FFFFFF"/>
                </a:highlight>
                <a:latin typeface="Roboto"/>
                <a:ea typeface="Roboto"/>
                <a:cs typeface="Roboto"/>
                <a:sym typeface="Roboto"/>
              </a:rPr>
              <a:t>emi-autonomous Wheelchair with Real-Time Object Detection Using YOLOv7</a:t>
            </a:r>
            <a:endParaRPr sz="1800"/>
          </a:p>
        </p:txBody>
      </p:sp>
      <p:pic>
        <p:nvPicPr>
          <p:cNvPr id="284" name="Google Shape;284;p14"/>
          <p:cNvPicPr preferRelativeResize="0"/>
          <p:nvPr/>
        </p:nvPicPr>
        <p:blipFill>
          <a:blip r:embed="rId3">
            <a:alphaModFix/>
          </a:blip>
          <a:stretch>
            <a:fillRect/>
          </a:stretch>
        </p:blipFill>
        <p:spPr>
          <a:xfrm>
            <a:off x="7216850" y="439750"/>
            <a:ext cx="1220550" cy="1482450"/>
          </a:xfrm>
          <a:prstGeom prst="rect">
            <a:avLst/>
          </a:prstGeom>
          <a:noFill/>
          <a:ln>
            <a:noFill/>
          </a:ln>
        </p:spPr>
      </p:pic>
      <p:sp>
        <p:nvSpPr>
          <p:cNvPr id="285" name="Google Shape;285;p14"/>
          <p:cNvSpPr txBox="1"/>
          <p:nvPr/>
        </p:nvSpPr>
        <p:spPr>
          <a:xfrm>
            <a:off x="4870950" y="3270750"/>
            <a:ext cx="4308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rgbClr val="FFFFFF"/>
                </a:solidFill>
                <a:latin typeface="Roboto"/>
                <a:ea typeface="Roboto"/>
                <a:cs typeface="Roboto"/>
                <a:sym typeface="Roboto"/>
              </a:rPr>
              <a:t>Members’ Name and ID </a:t>
            </a:r>
            <a:endParaRPr b="1" sz="1800" u="sng">
              <a:solidFill>
                <a:srgbClr val="FFFFFF"/>
              </a:solidFill>
              <a:latin typeface="Roboto"/>
              <a:ea typeface="Roboto"/>
              <a:cs typeface="Roboto"/>
              <a:sym typeface="Roboto"/>
            </a:endParaRPr>
          </a:p>
          <a:p>
            <a:pPr indent="0" lvl="0" marL="0" rtl="0" algn="l">
              <a:spcBef>
                <a:spcPts val="0"/>
              </a:spcBef>
              <a:spcAft>
                <a:spcPts val="0"/>
              </a:spcAft>
              <a:buNone/>
            </a:pPr>
            <a:r>
              <a:rPr lang="en" sz="1500">
                <a:solidFill>
                  <a:srgbClr val="FFFFFF"/>
                </a:solidFill>
                <a:latin typeface="Roboto"/>
                <a:ea typeface="Roboto"/>
                <a:cs typeface="Roboto"/>
                <a:sym typeface="Roboto"/>
              </a:rPr>
              <a:t>Md Shahid Mazumder Sagor - 1521883643</a:t>
            </a:r>
            <a:endParaRPr sz="1500">
              <a:solidFill>
                <a:srgbClr val="FFFFFF"/>
              </a:solidFill>
              <a:latin typeface="Roboto"/>
              <a:ea typeface="Roboto"/>
              <a:cs typeface="Roboto"/>
              <a:sym typeface="Roboto"/>
            </a:endParaRPr>
          </a:p>
          <a:p>
            <a:pPr indent="0" lvl="0" marL="0" rtl="0" algn="l">
              <a:spcBef>
                <a:spcPts val="0"/>
              </a:spcBef>
              <a:spcAft>
                <a:spcPts val="0"/>
              </a:spcAft>
              <a:buNone/>
            </a:pPr>
            <a:r>
              <a:rPr lang="en" sz="1500">
                <a:solidFill>
                  <a:srgbClr val="FFFFFF"/>
                </a:solidFill>
                <a:latin typeface="Roboto"/>
                <a:ea typeface="Roboto"/>
                <a:cs typeface="Roboto"/>
                <a:sym typeface="Roboto"/>
              </a:rPr>
              <a:t>Mushtari Mahapara -  1620608042</a:t>
            </a:r>
            <a:endParaRPr sz="1500">
              <a:solidFill>
                <a:srgbClr val="FFFFFF"/>
              </a:solidFill>
              <a:latin typeface="Roboto"/>
              <a:ea typeface="Roboto"/>
              <a:cs typeface="Roboto"/>
              <a:sym typeface="Roboto"/>
            </a:endParaRPr>
          </a:p>
          <a:p>
            <a:pPr indent="0" lvl="0" marL="0" rtl="0" algn="l">
              <a:spcBef>
                <a:spcPts val="0"/>
              </a:spcBef>
              <a:spcAft>
                <a:spcPts val="0"/>
              </a:spcAft>
              <a:buNone/>
            </a:pPr>
            <a:r>
              <a:rPr lang="en" sz="1500">
                <a:solidFill>
                  <a:srgbClr val="FFFFFF"/>
                </a:solidFill>
                <a:latin typeface="Roboto"/>
                <a:ea typeface="Roboto"/>
                <a:cs typeface="Roboto"/>
                <a:sym typeface="Roboto"/>
              </a:rPr>
              <a:t>Faysal Miah - 1721758042</a:t>
            </a:r>
            <a:endParaRPr sz="1500">
              <a:solidFill>
                <a:srgbClr val="FFFFFF"/>
              </a:solidFill>
              <a:latin typeface="Roboto"/>
              <a:ea typeface="Roboto"/>
              <a:cs typeface="Roboto"/>
              <a:sym typeface="Roboto"/>
            </a:endParaRPr>
          </a:p>
          <a:p>
            <a:pPr indent="0" lvl="0" marL="0" rtl="0" algn="l">
              <a:spcBef>
                <a:spcPts val="0"/>
              </a:spcBef>
              <a:spcAft>
                <a:spcPts val="0"/>
              </a:spcAft>
              <a:buNone/>
            </a:pPr>
            <a:r>
              <a:rPr lang="en" sz="1500">
                <a:solidFill>
                  <a:srgbClr val="FFFFFF"/>
                </a:solidFill>
                <a:latin typeface="Roboto"/>
                <a:ea typeface="Roboto"/>
                <a:cs typeface="Roboto"/>
                <a:sym typeface="Roboto"/>
              </a:rPr>
              <a:t>Tanjerul Islam Tanim - 1811942043</a:t>
            </a:r>
            <a:endParaRPr sz="15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txBox="1"/>
          <p:nvPr>
            <p:ph type="title"/>
          </p:nvPr>
        </p:nvSpPr>
        <p:spPr>
          <a:xfrm>
            <a:off x="776450" y="402700"/>
            <a:ext cx="3587400" cy="526800"/>
          </a:xfrm>
          <a:prstGeom prst="rect">
            <a:avLst/>
          </a:prstGeom>
        </p:spPr>
        <p:txBody>
          <a:bodyPr anchorCtr="0" anchor="t" bIns="91425" lIns="91425" spcFirstLastPara="1" rIns="91425" wrap="square" tIns="91425">
            <a:normAutofit fontScale="90000"/>
          </a:bodyPr>
          <a:lstStyle/>
          <a:p>
            <a:pPr indent="0" lvl="0" marL="228600" rtl="0" algn="l">
              <a:lnSpc>
                <a:spcPct val="120000"/>
              </a:lnSpc>
              <a:spcBef>
                <a:spcPts val="1000"/>
              </a:spcBef>
              <a:spcAft>
                <a:spcPts val="0"/>
              </a:spcAft>
              <a:buNone/>
            </a:pPr>
            <a:r>
              <a:rPr lang="en" sz="2500">
                <a:latin typeface="Rockwell"/>
                <a:ea typeface="Rockwell"/>
                <a:cs typeface="Rockwell"/>
                <a:sym typeface="Rockwell"/>
              </a:rPr>
              <a:t>Arduino UNO</a:t>
            </a:r>
            <a:endParaRPr sz="2300"/>
          </a:p>
        </p:txBody>
      </p:sp>
      <p:sp>
        <p:nvSpPr>
          <p:cNvPr id="345" name="Google Shape;345;p23"/>
          <p:cNvSpPr txBox="1"/>
          <p:nvPr>
            <p:ph idx="1" type="body"/>
          </p:nvPr>
        </p:nvSpPr>
        <p:spPr>
          <a:xfrm>
            <a:off x="776450" y="1524375"/>
            <a:ext cx="6065100" cy="2565600"/>
          </a:xfrm>
          <a:prstGeom prst="rect">
            <a:avLst/>
          </a:prstGeom>
        </p:spPr>
        <p:txBody>
          <a:bodyPr anchorCtr="0" anchor="t" bIns="91425" lIns="91425" spcFirstLastPara="1" rIns="91425" wrap="square" tIns="91425">
            <a:normAutofit/>
          </a:bodyPr>
          <a:lstStyle/>
          <a:p>
            <a:pPr indent="-228600" lvl="0" marL="228600" rtl="0" algn="l">
              <a:spcBef>
                <a:spcPts val="0"/>
              </a:spcBef>
              <a:spcAft>
                <a:spcPts val="0"/>
              </a:spcAft>
              <a:buClr>
                <a:schemeClr val="dk1"/>
              </a:buClr>
              <a:buSzPts val="2000"/>
              <a:buFont typeface="Arial"/>
              <a:buChar char="●"/>
            </a:pPr>
            <a:r>
              <a:rPr lang="en">
                <a:latin typeface="Arial"/>
                <a:ea typeface="Arial"/>
                <a:cs typeface="Arial"/>
                <a:sym typeface="Arial"/>
              </a:rPr>
              <a:t>Microcontroller : </a:t>
            </a:r>
            <a:endParaRPr>
              <a:latin typeface="Arial"/>
              <a:ea typeface="Arial"/>
              <a:cs typeface="Arial"/>
              <a:sym typeface="Arial"/>
            </a:endParaRPr>
          </a:p>
          <a:p>
            <a:pPr indent="-228600" lvl="0" marL="228600" rtl="0" algn="l">
              <a:spcBef>
                <a:spcPts val="0"/>
              </a:spcBef>
              <a:spcAft>
                <a:spcPts val="0"/>
              </a:spcAft>
              <a:buClr>
                <a:schemeClr val="dk1"/>
              </a:buClr>
              <a:buSzPts val="2000"/>
              <a:buFont typeface="Arial"/>
              <a:buChar char="●"/>
            </a:pPr>
            <a:r>
              <a:rPr lang="en">
                <a:latin typeface="Arial"/>
                <a:ea typeface="Arial"/>
                <a:cs typeface="Arial"/>
                <a:sym typeface="Arial"/>
              </a:rPr>
              <a:t>14 digit I/O pins which can also be </a:t>
            </a:r>
            <a:endParaRPr>
              <a:latin typeface="Arial"/>
              <a:ea typeface="Arial"/>
              <a:cs typeface="Arial"/>
              <a:sym typeface="Arial"/>
            </a:endParaRPr>
          </a:p>
          <a:p>
            <a:pPr indent="0" lvl="0" marL="0" rtl="0" algn="l">
              <a:spcBef>
                <a:spcPts val="1200"/>
              </a:spcBef>
              <a:spcAft>
                <a:spcPts val="0"/>
              </a:spcAft>
              <a:buClr>
                <a:schemeClr val="lt1"/>
              </a:buClr>
              <a:buSzPts val="2000"/>
              <a:buFont typeface="Arial"/>
              <a:buNone/>
            </a:pPr>
            <a:r>
              <a:rPr lang="en">
                <a:latin typeface="Arial"/>
                <a:ea typeface="Arial"/>
                <a:cs typeface="Arial"/>
                <a:sym typeface="Arial"/>
              </a:rPr>
              <a:t>    used for serial Communication.</a:t>
            </a:r>
            <a:endParaRPr>
              <a:latin typeface="Arial"/>
              <a:ea typeface="Arial"/>
              <a:cs typeface="Arial"/>
              <a:sym typeface="Arial"/>
            </a:endParaRPr>
          </a:p>
          <a:p>
            <a:pPr indent="-228600" lvl="0" marL="228600" rtl="0" algn="l">
              <a:spcBef>
                <a:spcPts val="1200"/>
              </a:spcBef>
              <a:spcAft>
                <a:spcPts val="0"/>
              </a:spcAft>
              <a:buClr>
                <a:schemeClr val="dk1"/>
              </a:buClr>
              <a:buSzPts val="2000"/>
              <a:buFont typeface="Arial"/>
              <a:buChar char="●"/>
            </a:pPr>
            <a:r>
              <a:rPr lang="en">
                <a:latin typeface="Arial"/>
                <a:ea typeface="Arial"/>
                <a:cs typeface="Arial"/>
                <a:sym typeface="Arial"/>
              </a:rPr>
              <a:t>On –Board regulated 5V Supply</a:t>
            </a:r>
            <a:endParaRPr>
              <a:latin typeface="Arial"/>
              <a:ea typeface="Arial"/>
              <a:cs typeface="Arial"/>
              <a:sym typeface="Arial"/>
            </a:endParaRPr>
          </a:p>
          <a:p>
            <a:pPr indent="-228600" lvl="0" marL="228600" rtl="0" algn="l">
              <a:spcBef>
                <a:spcPts val="0"/>
              </a:spcBef>
              <a:spcAft>
                <a:spcPts val="0"/>
              </a:spcAft>
              <a:buClr>
                <a:schemeClr val="dk1"/>
              </a:buClr>
              <a:buSzPts val="2000"/>
              <a:buFont typeface="Arial"/>
              <a:buChar char="●"/>
            </a:pPr>
            <a:r>
              <a:rPr lang="en">
                <a:latin typeface="Arial"/>
                <a:ea typeface="Arial"/>
                <a:cs typeface="Arial"/>
                <a:sym typeface="Arial"/>
              </a:rPr>
              <a:t>Works with Motor Driver Shield</a:t>
            </a:r>
            <a:endParaRPr>
              <a:latin typeface="Arial"/>
              <a:ea typeface="Arial"/>
              <a:cs typeface="Arial"/>
              <a:sym typeface="Arial"/>
            </a:endParaRPr>
          </a:p>
        </p:txBody>
      </p:sp>
      <p:pic>
        <p:nvPicPr>
          <p:cNvPr descr="C:\Users\Shagor\Desktop\2.jpg" id="346" name="Google Shape;346;p23"/>
          <p:cNvPicPr preferRelativeResize="0"/>
          <p:nvPr/>
        </p:nvPicPr>
        <p:blipFill rotWithShape="1">
          <a:blip r:embed="rId3">
            <a:alphaModFix/>
          </a:blip>
          <a:srcRect b="0" l="0" r="0" t="0"/>
          <a:stretch/>
        </p:blipFill>
        <p:spPr>
          <a:xfrm>
            <a:off x="5349604" y="1258489"/>
            <a:ext cx="3794399" cy="262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ph type="title"/>
          </p:nvPr>
        </p:nvSpPr>
        <p:spPr>
          <a:xfrm>
            <a:off x="776450" y="402700"/>
            <a:ext cx="7267200" cy="638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lt1"/>
              </a:buClr>
              <a:buSzPts val="3400"/>
              <a:buFont typeface="Bookman Old Style"/>
              <a:buNone/>
            </a:pPr>
            <a:r>
              <a:rPr lang="en" sz="3000">
                <a:latin typeface="Arial"/>
                <a:ea typeface="Arial"/>
                <a:cs typeface="Arial"/>
                <a:sym typeface="Arial"/>
              </a:rPr>
              <a:t>BLUETOOTH MODULE</a:t>
            </a:r>
            <a:endParaRPr sz="3000">
              <a:latin typeface="Arial"/>
              <a:ea typeface="Arial"/>
              <a:cs typeface="Arial"/>
              <a:sym typeface="Arial"/>
            </a:endParaRPr>
          </a:p>
        </p:txBody>
      </p:sp>
      <p:sp>
        <p:nvSpPr>
          <p:cNvPr id="352" name="Google Shape;352;p24"/>
          <p:cNvSpPr txBox="1"/>
          <p:nvPr>
            <p:ph idx="1" type="body"/>
          </p:nvPr>
        </p:nvSpPr>
        <p:spPr>
          <a:xfrm>
            <a:off x="776450" y="1524375"/>
            <a:ext cx="4887600" cy="2932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Clr>
                <a:srgbClr val="000000"/>
              </a:buClr>
              <a:buFont typeface="Arial"/>
              <a:buNone/>
            </a:pPr>
            <a:r>
              <a:rPr lang="en" sz="1800">
                <a:latin typeface="Arial"/>
                <a:ea typeface="Arial"/>
                <a:cs typeface="Arial"/>
                <a:sym typeface="Arial"/>
              </a:rPr>
              <a:t>The HC-05 small size Bluetooth TTL transceiver module are designed for serial communication (SPP-serial port profile). It allows our target device to both send or receive TTL data via Bluetooth technology without connecting a serial cable to your computer. It has coverage up to 30 ft / 10 m with built an Antena. It has power input: 3.3 V Dc</a:t>
            </a:r>
            <a:endParaRPr>
              <a:latin typeface="Arial"/>
              <a:ea typeface="Arial"/>
              <a:cs typeface="Arial"/>
              <a:sym typeface="Arial"/>
            </a:endParaRPr>
          </a:p>
        </p:txBody>
      </p:sp>
      <p:pic>
        <p:nvPicPr>
          <p:cNvPr descr="C:\Users\Shagor\Desktop\qqq.jpg" id="353" name="Google Shape;353;p24"/>
          <p:cNvPicPr preferRelativeResize="0"/>
          <p:nvPr/>
        </p:nvPicPr>
        <p:blipFill rotWithShape="1">
          <a:blip r:embed="rId3">
            <a:alphaModFix/>
          </a:blip>
          <a:srcRect b="0" l="0" r="0" t="0"/>
          <a:stretch/>
        </p:blipFill>
        <p:spPr>
          <a:xfrm>
            <a:off x="5804403" y="492450"/>
            <a:ext cx="3005700" cy="2079300"/>
          </a:xfrm>
          <a:prstGeom prst="rect">
            <a:avLst/>
          </a:prstGeom>
          <a:noFill/>
          <a:ln>
            <a:noFill/>
          </a:ln>
        </p:spPr>
      </p:pic>
      <p:sp>
        <p:nvSpPr>
          <p:cNvPr id="354" name="Google Shape;354;p24"/>
          <p:cNvSpPr/>
          <p:nvPr/>
        </p:nvSpPr>
        <p:spPr>
          <a:xfrm>
            <a:off x="5637450" y="2787275"/>
            <a:ext cx="3339600" cy="1869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5"/>
          <p:cNvSpPr txBox="1"/>
          <p:nvPr>
            <p:ph type="title"/>
          </p:nvPr>
        </p:nvSpPr>
        <p:spPr>
          <a:xfrm>
            <a:off x="776450" y="402700"/>
            <a:ext cx="6337800" cy="5268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lt1"/>
              </a:buClr>
              <a:buSzPct val="121428"/>
              <a:buFont typeface="Bookman Old Style"/>
              <a:buNone/>
            </a:pPr>
            <a:r>
              <a:rPr lang="en" sz="2800">
                <a:latin typeface="Arial"/>
                <a:ea typeface="Arial"/>
                <a:cs typeface="Arial"/>
                <a:sym typeface="Arial"/>
              </a:rPr>
              <a:t>MOTOR DRIVER L298N</a:t>
            </a:r>
            <a:endParaRPr sz="2800">
              <a:latin typeface="Arial"/>
              <a:ea typeface="Arial"/>
              <a:cs typeface="Arial"/>
              <a:sym typeface="Arial"/>
            </a:endParaRPr>
          </a:p>
        </p:txBody>
      </p:sp>
      <p:sp>
        <p:nvSpPr>
          <p:cNvPr id="360" name="Google Shape;360;p25"/>
          <p:cNvSpPr txBox="1"/>
          <p:nvPr>
            <p:ph idx="1" type="body"/>
          </p:nvPr>
        </p:nvSpPr>
        <p:spPr>
          <a:xfrm>
            <a:off x="664900" y="1338450"/>
            <a:ext cx="4119300" cy="2932500"/>
          </a:xfrm>
          <a:prstGeom prst="rect">
            <a:avLst/>
          </a:prstGeom>
        </p:spPr>
        <p:txBody>
          <a:bodyPr anchorCtr="0" anchor="t" bIns="91425" lIns="91425" spcFirstLastPara="1" rIns="91425" wrap="square" tIns="91425">
            <a:normAutofit/>
          </a:bodyPr>
          <a:lstStyle/>
          <a:p>
            <a:pPr indent="-222250" lvl="0" marL="228600" rtl="0" algn="l">
              <a:spcBef>
                <a:spcPts val="0"/>
              </a:spcBef>
              <a:spcAft>
                <a:spcPts val="0"/>
              </a:spcAft>
              <a:buClr>
                <a:schemeClr val="dk1"/>
              </a:buClr>
              <a:buSzPts val="1900"/>
              <a:buFont typeface="Arial"/>
              <a:buChar char="●"/>
            </a:pPr>
            <a:r>
              <a:rPr lang="en" sz="1900">
                <a:latin typeface="Arial"/>
                <a:ea typeface="Arial"/>
                <a:cs typeface="Arial"/>
                <a:sym typeface="Arial"/>
              </a:rPr>
              <a:t>The L298N Motor Driver is a controller that uses an H-Bridge to easily control the direction and speed of up to 4 DC motors, or 2 DC motors . This tutorial will show you how to use it.</a:t>
            </a:r>
            <a:endParaRPr sz="1900">
              <a:latin typeface="Arial"/>
              <a:ea typeface="Arial"/>
              <a:cs typeface="Arial"/>
              <a:sym typeface="Arial"/>
            </a:endParaRPr>
          </a:p>
        </p:txBody>
      </p:sp>
      <p:pic>
        <p:nvPicPr>
          <p:cNvPr descr="C:\Users\Shagor\Desktop\3.jpg" id="361" name="Google Shape;361;p25"/>
          <p:cNvPicPr preferRelativeResize="0"/>
          <p:nvPr/>
        </p:nvPicPr>
        <p:blipFill rotWithShape="1">
          <a:blip r:embed="rId3">
            <a:alphaModFix/>
          </a:blip>
          <a:srcRect b="0" l="0" r="0" t="0"/>
          <a:stretch/>
        </p:blipFill>
        <p:spPr>
          <a:xfrm>
            <a:off x="4844449" y="1338455"/>
            <a:ext cx="3949148" cy="26327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6"/>
          <p:cNvSpPr txBox="1"/>
          <p:nvPr>
            <p:ph type="title"/>
          </p:nvPr>
        </p:nvSpPr>
        <p:spPr>
          <a:xfrm>
            <a:off x="776450" y="402700"/>
            <a:ext cx="5209800" cy="6135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lt1"/>
              </a:buClr>
              <a:buSzPct val="100000"/>
              <a:buFont typeface="Bookman Old Style"/>
              <a:buNone/>
            </a:pPr>
            <a:r>
              <a:rPr lang="en" sz="3400">
                <a:latin typeface="Bookman Old Style"/>
                <a:ea typeface="Bookman Old Style"/>
                <a:cs typeface="Bookman Old Style"/>
                <a:sym typeface="Bookman Old Style"/>
              </a:rPr>
              <a:t>OTHER COMPONENTS</a:t>
            </a:r>
            <a:endParaRPr/>
          </a:p>
        </p:txBody>
      </p:sp>
      <p:sp>
        <p:nvSpPr>
          <p:cNvPr id="367" name="Google Shape;367;p26"/>
          <p:cNvSpPr txBox="1"/>
          <p:nvPr>
            <p:ph idx="1" type="body"/>
          </p:nvPr>
        </p:nvSpPr>
        <p:spPr>
          <a:xfrm>
            <a:off x="776450" y="1313675"/>
            <a:ext cx="4305000" cy="2932500"/>
          </a:xfrm>
          <a:prstGeom prst="rect">
            <a:avLst/>
          </a:prstGeom>
        </p:spPr>
        <p:txBody>
          <a:bodyPr anchorCtr="0" anchor="t" bIns="91425" lIns="91425" spcFirstLastPara="1" rIns="91425" wrap="square" tIns="91425">
            <a:normAutofit/>
          </a:bodyPr>
          <a:lstStyle/>
          <a:p>
            <a:pPr indent="-228600" lvl="0" marL="228600" rtl="0" algn="l">
              <a:spcBef>
                <a:spcPts val="0"/>
              </a:spcBef>
              <a:spcAft>
                <a:spcPts val="0"/>
              </a:spcAft>
              <a:buClr>
                <a:schemeClr val="dk1"/>
              </a:buClr>
              <a:buSzPts val="2000"/>
              <a:buFont typeface="Arial"/>
              <a:buChar char="●"/>
            </a:pPr>
            <a:r>
              <a:rPr lang="en">
                <a:latin typeface="Arial"/>
                <a:ea typeface="Arial"/>
                <a:cs typeface="Arial"/>
                <a:sym typeface="Arial"/>
              </a:rPr>
              <a:t>4 wheels</a:t>
            </a:r>
            <a:endParaRPr>
              <a:latin typeface="Arial"/>
              <a:ea typeface="Arial"/>
              <a:cs typeface="Arial"/>
              <a:sym typeface="Arial"/>
            </a:endParaRPr>
          </a:p>
          <a:p>
            <a:pPr indent="-228600" lvl="0" marL="228600" rtl="0" algn="l">
              <a:spcBef>
                <a:spcPts val="0"/>
              </a:spcBef>
              <a:spcAft>
                <a:spcPts val="0"/>
              </a:spcAft>
              <a:buClr>
                <a:schemeClr val="dk1"/>
              </a:buClr>
              <a:buSzPts val="2000"/>
              <a:buFont typeface="Arial"/>
              <a:buChar char="●"/>
            </a:pPr>
            <a:r>
              <a:rPr lang="en">
                <a:latin typeface="Arial"/>
                <a:ea typeface="Arial"/>
                <a:cs typeface="Arial"/>
                <a:sym typeface="Arial"/>
              </a:rPr>
              <a:t>4 Gear Motor</a:t>
            </a:r>
            <a:endParaRPr>
              <a:latin typeface="Arial"/>
              <a:ea typeface="Arial"/>
              <a:cs typeface="Arial"/>
              <a:sym typeface="Arial"/>
            </a:endParaRPr>
          </a:p>
          <a:p>
            <a:pPr indent="-228600" lvl="0" marL="228600" rtl="0" algn="l">
              <a:spcBef>
                <a:spcPts val="0"/>
              </a:spcBef>
              <a:spcAft>
                <a:spcPts val="0"/>
              </a:spcAft>
              <a:buClr>
                <a:schemeClr val="dk1"/>
              </a:buClr>
              <a:buSzPts val="2000"/>
              <a:buFont typeface="Arial"/>
              <a:buChar char="●"/>
            </a:pPr>
            <a:r>
              <a:rPr lang="en">
                <a:latin typeface="Arial"/>
                <a:ea typeface="Arial"/>
                <a:cs typeface="Arial"/>
                <a:sym typeface="Arial"/>
              </a:rPr>
              <a:t>Battery</a:t>
            </a:r>
            <a:endParaRPr>
              <a:latin typeface="Arial"/>
              <a:ea typeface="Arial"/>
              <a:cs typeface="Arial"/>
              <a:sym typeface="Arial"/>
            </a:endParaRPr>
          </a:p>
          <a:p>
            <a:pPr indent="-228600" lvl="0" marL="228600" rtl="0" algn="l">
              <a:spcBef>
                <a:spcPts val="0"/>
              </a:spcBef>
              <a:spcAft>
                <a:spcPts val="0"/>
              </a:spcAft>
              <a:buClr>
                <a:schemeClr val="dk1"/>
              </a:buClr>
              <a:buSzPts val="2000"/>
              <a:buFont typeface="Arial"/>
              <a:buChar char="●"/>
            </a:pPr>
            <a:r>
              <a:rPr lang="en">
                <a:latin typeface="Arial"/>
                <a:ea typeface="Arial"/>
                <a:cs typeface="Arial"/>
                <a:sym typeface="Arial"/>
              </a:rPr>
              <a:t>Jump wire</a:t>
            </a:r>
            <a:endParaRPr>
              <a:latin typeface="Arial"/>
              <a:ea typeface="Arial"/>
              <a:cs typeface="Arial"/>
              <a:sym typeface="Arial"/>
            </a:endParaRPr>
          </a:p>
          <a:p>
            <a:pPr indent="-228600" lvl="0" marL="228600" rtl="0" algn="l">
              <a:spcBef>
                <a:spcPts val="0"/>
              </a:spcBef>
              <a:spcAft>
                <a:spcPts val="0"/>
              </a:spcAft>
              <a:buClr>
                <a:schemeClr val="dk1"/>
              </a:buClr>
              <a:buSzPts val="2000"/>
              <a:buFont typeface="Arial"/>
              <a:buChar char="●"/>
            </a:pPr>
            <a:r>
              <a:rPr lang="en">
                <a:latin typeface="Arial"/>
                <a:ea typeface="Arial"/>
                <a:cs typeface="Arial"/>
                <a:sym typeface="Arial"/>
              </a:rPr>
              <a:t>Plastic Board </a:t>
            </a:r>
            <a:endParaRPr>
              <a:latin typeface="Arial"/>
              <a:ea typeface="Arial"/>
              <a:cs typeface="Arial"/>
              <a:sym typeface="Arial"/>
            </a:endParaRPr>
          </a:p>
        </p:txBody>
      </p:sp>
      <p:pic>
        <p:nvPicPr>
          <p:cNvPr descr="C:\Users\Shagor\Desktop\b.jpg" id="368" name="Google Shape;368;p26"/>
          <p:cNvPicPr preferRelativeResize="0"/>
          <p:nvPr/>
        </p:nvPicPr>
        <p:blipFill rotWithShape="1">
          <a:blip r:embed="rId3">
            <a:alphaModFix/>
          </a:blip>
          <a:srcRect b="0" l="0" r="0" t="0"/>
          <a:stretch/>
        </p:blipFill>
        <p:spPr>
          <a:xfrm>
            <a:off x="7510222" y="596022"/>
            <a:ext cx="1531225" cy="1531225"/>
          </a:xfrm>
          <a:prstGeom prst="rect">
            <a:avLst/>
          </a:prstGeom>
          <a:noFill/>
          <a:ln>
            <a:noFill/>
          </a:ln>
        </p:spPr>
      </p:pic>
      <p:pic>
        <p:nvPicPr>
          <p:cNvPr descr="C:\Users\Shagor\Desktop\a.jpg" id="369" name="Google Shape;369;p26"/>
          <p:cNvPicPr preferRelativeResize="0"/>
          <p:nvPr/>
        </p:nvPicPr>
        <p:blipFill rotWithShape="1">
          <a:blip r:embed="rId4">
            <a:alphaModFix/>
          </a:blip>
          <a:srcRect b="0" l="0" r="0" t="0"/>
          <a:stretch/>
        </p:blipFill>
        <p:spPr>
          <a:xfrm>
            <a:off x="5742775" y="1839900"/>
            <a:ext cx="1531225" cy="1648425"/>
          </a:xfrm>
          <a:prstGeom prst="rect">
            <a:avLst/>
          </a:prstGeom>
          <a:noFill/>
          <a:ln>
            <a:noFill/>
          </a:ln>
        </p:spPr>
      </p:pic>
      <p:pic>
        <p:nvPicPr>
          <p:cNvPr id="370" name="Google Shape;370;p26"/>
          <p:cNvPicPr preferRelativeResize="0"/>
          <p:nvPr/>
        </p:nvPicPr>
        <p:blipFill>
          <a:blip r:embed="rId5">
            <a:alphaModFix/>
          </a:blip>
          <a:stretch>
            <a:fillRect/>
          </a:stretch>
        </p:blipFill>
        <p:spPr>
          <a:xfrm>
            <a:off x="7456750" y="2997997"/>
            <a:ext cx="1638150" cy="1638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7"/>
          <p:cNvSpPr txBox="1"/>
          <p:nvPr>
            <p:ph type="title"/>
          </p:nvPr>
        </p:nvSpPr>
        <p:spPr>
          <a:xfrm>
            <a:off x="1137150" y="0"/>
            <a:ext cx="4726200" cy="83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Proteus simulation :</a:t>
            </a:r>
            <a:endParaRPr sz="2800"/>
          </a:p>
        </p:txBody>
      </p:sp>
      <p:pic>
        <p:nvPicPr>
          <p:cNvPr id="376" name="Google Shape;376;p27"/>
          <p:cNvPicPr preferRelativeResize="0"/>
          <p:nvPr/>
        </p:nvPicPr>
        <p:blipFill rotWithShape="1">
          <a:blip r:embed="rId3">
            <a:alphaModFix/>
          </a:blip>
          <a:srcRect b="0" l="0" r="0" t="0"/>
          <a:stretch/>
        </p:blipFill>
        <p:spPr>
          <a:xfrm>
            <a:off x="1137150" y="1005700"/>
            <a:ext cx="6869700" cy="4137900"/>
          </a:xfrm>
          <a:prstGeom prst="rect">
            <a:avLst/>
          </a:prstGeom>
          <a:noFill/>
          <a:ln>
            <a:noFill/>
          </a:ln>
        </p:spPr>
      </p:pic>
      <p:pic>
        <p:nvPicPr>
          <p:cNvPr id="377" name="Google Shape;377;p27"/>
          <p:cNvPicPr preferRelativeResize="0"/>
          <p:nvPr/>
        </p:nvPicPr>
        <p:blipFill>
          <a:blip r:embed="rId4">
            <a:alphaModFix/>
          </a:blip>
          <a:stretch>
            <a:fillRect/>
          </a:stretch>
        </p:blipFill>
        <p:spPr>
          <a:xfrm>
            <a:off x="460875" y="618025"/>
            <a:ext cx="8222251" cy="4525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8"/>
          <p:cNvSpPr txBox="1"/>
          <p:nvPr>
            <p:ph type="title"/>
          </p:nvPr>
        </p:nvSpPr>
        <p:spPr>
          <a:xfrm>
            <a:off x="446000" y="531575"/>
            <a:ext cx="3587400" cy="49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100"/>
              <a:t>C</a:t>
            </a:r>
            <a:r>
              <a:rPr lang="en" sz="3100"/>
              <a:t>oding :</a:t>
            </a:r>
            <a:endParaRPr sz="3100"/>
          </a:p>
        </p:txBody>
      </p:sp>
      <p:pic>
        <p:nvPicPr>
          <p:cNvPr id="383" name="Google Shape;383;p28"/>
          <p:cNvPicPr preferRelativeResize="0"/>
          <p:nvPr/>
        </p:nvPicPr>
        <p:blipFill rotWithShape="1">
          <a:blip r:embed="rId3">
            <a:alphaModFix/>
          </a:blip>
          <a:srcRect b="0" l="0" r="0" t="0"/>
          <a:stretch/>
        </p:blipFill>
        <p:spPr>
          <a:xfrm>
            <a:off x="1049150" y="1120650"/>
            <a:ext cx="7045699" cy="4022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29"/>
          <p:cNvPicPr preferRelativeResize="0"/>
          <p:nvPr/>
        </p:nvPicPr>
        <p:blipFill rotWithShape="1">
          <a:blip r:embed="rId3">
            <a:alphaModFix/>
          </a:blip>
          <a:srcRect b="0" l="0" r="0" t="0"/>
          <a:stretch/>
        </p:blipFill>
        <p:spPr>
          <a:xfrm>
            <a:off x="272975" y="0"/>
            <a:ext cx="4152149" cy="2447674"/>
          </a:xfrm>
          <a:prstGeom prst="rect">
            <a:avLst/>
          </a:prstGeom>
          <a:noFill/>
          <a:ln>
            <a:noFill/>
          </a:ln>
        </p:spPr>
      </p:pic>
      <p:pic>
        <p:nvPicPr>
          <p:cNvPr id="389" name="Google Shape;389;p29"/>
          <p:cNvPicPr preferRelativeResize="0"/>
          <p:nvPr/>
        </p:nvPicPr>
        <p:blipFill rotWithShape="1">
          <a:blip r:embed="rId4">
            <a:alphaModFix/>
          </a:blip>
          <a:srcRect b="0" l="0" r="0" t="0"/>
          <a:stretch/>
        </p:blipFill>
        <p:spPr>
          <a:xfrm>
            <a:off x="4816825" y="-12"/>
            <a:ext cx="4094674" cy="2447690"/>
          </a:xfrm>
          <a:prstGeom prst="rect">
            <a:avLst/>
          </a:prstGeom>
          <a:noFill/>
          <a:ln>
            <a:noFill/>
          </a:ln>
        </p:spPr>
      </p:pic>
      <p:pic>
        <p:nvPicPr>
          <p:cNvPr id="390" name="Google Shape;390;p29"/>
          <p:cNvPicPr preferRelativeResize="0"/>
          <p:nvPr/>
        </p:nvPicPr>
        <p:blipFill rotWithShape="1">
          <a:blip r:embed="rId5">
            <a:alphaModFix/>
          </a:blip>
          <a:srcRect b="0" l="0" r="0" t="0"/>
          <a:stretch/>
        </p:blipFill>
        <p:spPr>
          <a:xfrm>
            <a:off x="272975" y="2478463"/>
            <a:ext cx="4152149" cy="2665024"/>
          </a:xfrm>
          <a:prstGeom prst="rect">
            <a:avLst/>
          </a:prstGeom>
          <a:noFill/>
          <a:ln>
            <a:noFill/>
          </a:ln>
        </p:spPr>
      </p:pic>
      <p:pic>
        <p:nvPicPr>
          <p:cNvPr id="391" name="Google Shape;391;p29"/>
          <p:cNvPicPr preferRelativeResize="0"/>
          <p:nvPr/>
        </p:nvPicPr>
        <p:blipFill rotWithShape="1">
          <a:blip r:embed="rId6">
            <a:alphaModFix/>
          </a:blip>
          <a:srcRect b="0" l="0" r="0" t="0"/>
          <a:stretch/>
        </p:blipFill>
        <p:spPr>
          <a:xfrm>
            <a:off x="4816825" y="2527650"/>
            <a:ext cx="4094674" cy="2566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0"/>
          <p:cNvSpPr txBox="1"/>
          <p:nvPr>
            <p:ph type="title"/>
          </p:nvPr>
        </p:nvSpPr>
        <p:spPr>
          <a:xfrm>
            <a:off x="776450" y="402700"/>
            <a:ext cx="7591200" cy="8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000">
                <a:solidFill>
                  <a:srgbClr val="000000"/>
                </a:solidFill>
                <a:latin typeface="Arial"/>
                <a:ea typeface="Arial"/>
                <a:cs typeface="Arial"/>
                <a:sym typeface="Arial"/>
              </a:rPr>
              <a:t>How do we want to solve the problem</a:t>
            </a:r>
            <a:endParaRPr>
              <a:latin typeface="Arial"/>
              <a:ea typeface="Arial"/>
              <a:cs typeface="Arial"/>
              <a:sym typeface="Arial"/>
            </a:endParaRPr>
          </a:p>
        </p:txBody>
      </p:sp>
      <p:sp>
        <p:nvSpPr>
          <p:cNvPr id="397" name="Google Shape;397;p30"/>
          <p:cNvSpPr txBox="1"/>
          <p:nvPr>
            <p:ph idx="1" type="body"/>
          </p:nvPr>
        </p:nvSpPr>
        <p:spPr>
          <a:xfrm>
            <a:off x="686250" y="1524375"/>
            <a:ext cx="3842100" cy="30771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en" sz="1200">
                <a:solidFill>
                  <a:srgbClr val="1C1E21"/>
                </a:solidFill>
                <a:latin typeface="Arial"/>
                <a:ea typeface="Arial"/>
                <a:cs typeface="Arial"/>
                <a:sym typeface="Arial"/>
              </a:rPr>
              <a:t>Here, we propose a system that detects object using deep learning.</a:t>
            </a:r>
            <a:endParaRPr sz="1200">
              <a:solidFill>
                <a:srgbClr val="1C1E21"/>
              </a:solidFill>
              <a:latin typeface="Arial"/>
              <a:ea typeface="Arial"/>
              <a:cs typeface="Arial"/>
              <a:sym typeface="Arial"/>
            </a:endParaRPr>
          </a:p>
          <a:p>
            <a:pPr indent="0" lvl="0" marL="0" rtl="0" algn="just">
              <a:lnSpc>
                <a:spcPct val="115000"/>
              </a:lnSpc>
              <a:spcBef>
                <a:spcPts val="1200"/>
              </a:spcBef>
              <a:spcAft>
                <a:spcPts val="0"/>
              </a:spcAft>
              <a:buNone/>
            </a:pPr>
            <a:r>
              <a:rPr lang="en" sz="1200">
                <a:solidFill>
                  <a:srgbClr val="1C1E21"/>
                </a:solidFill>
                <a:latin typeface="Arial"/>
                <a:ea typeface="Arial"/>
                <a:cs typeface="Arial"/>
                <a:sym typeface="Arial"/>
              </a:rPr>
              <a:t> </a:t>
            </a:r>
            <a:endParaRPr sz="1200">
              <a:solidFill>
                <a:srgbClr val="1C1E21"/>
              </a:solidFill>
              <a:latin typeface="Arial"/>
              <a:ea typeface="Arial"/>
              <a:cs typeface="Arial"/>
              <a:sym typeface="Arial"/>
            </a:endParaRPr>
          </a:p>
          <a:p>
            <a:pPr indent="0" lvl="0" marL="0" rtl="0" algn="just">
              <a:lnSpc>
                <a:spcPct val="115000"/>
              </a:lnSpc>
              <a:spcBef>
                <a:spcPts val="1200"/>
              </a:spcBef>
              <a:spcAft>
                <a:spcPts val="1200"/>
              </a:spcAft>
              <a:buNone/>
            </a:pPr>
            <a:r>
              <a:rPr lang="en" sz="1200">
                <a:solidFill>
                  <a:srgbClr val="1C1E21"/>
                </a:solidFill>
                <a:latin typeface="Arial"/>
                <a:ea typeface="Arial"/>
                <a:cs typeface="Arial"/>
                <a:sym typeface="Arial"/>
              </a:rPr>
              <a:t>For the system, we will use the </a:t>
            </a:r>
            <a:r>
              <a:rPr b="1" lang="en" sz="1200">
                <a:solidFill>
                  <a:srgbClr val="1C1E21"/>
                </a:solidFill>
                <a:latin typeface="Arial"/>
                <a:ea typeface="Arial"/>
                <a:cs typeface="Arial"/>
                <a:sym typeface="Arial"/>
              </a:rPr>
              <a:t>YOLO V7</a:t>
            </a:r>
            <a:r>
              <a:rPr lang="en" sz="1200">
                <a:solidFill>
                  <a:srgbClr val="1C1E21"/>
                </a:solidFill>
                <a:latin typeface="Arial"/>
                <a:ea typeface="Arial"/>
                <a:cs typeface="Arial"/>
                <a:sym typeface="Arial"/>
              </a:rPr>
              <a:t> detector, which is an object detection method. Since it is common for object detectors, the information learned by the convolutional layers is passed on to a classifier, which makes the detection prediction. In YOLO, the prediction is based on the convolutional layers.</a:t>
            </a:r>
            <a:endParaRPr sz="1700">
              <a:latin typeface="Arial"/>
              <a:ea typeface="Arial"/>
              <a:cs typeface="Arial"/>
              <a:sym typeface="Arial"/>
            </a:endParaRPr>
          </a:p>
        </p:txBody>
      </p:sp>
      <p:pic>
        <p:nvPicPr>
          <p:cNvPr id="398" name="Google Shape;398;p30"/>
          <p:cNvPicPr preferRelativeResize="0"/>
          <p:nvPr/>
        </p:nvPicPr>
        <p:blipFill>
          <a:blip r:embed="rId3">
            <a:alphaModFix/>
          </a:blip>
          <a:stretch>
            <a:fillRect/>
          </a:stretch>
        </p:blipFill>
        <p:spPr>
          <a:xfrm>
            <a:off x="4654675" y="1524375"/>
            <a:ext cx="4422349" cy="3587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YOLO-V7(Model </a:t>
            </a:r>
            <a:r>
              <a:rPr lang="en"/>
              <a:t>Architecture)</a:t>
            </a:r>
            <a:endParaRPr/>
          </a:p>
        </p:txBody>
      </p:sp>
      <p:sp>
        <p:nvSpPr>
          <p:cNvPr id="404" name="Google Shape;404;p31"/>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b="1" lang="en" sz="1200">
                <a:latin typeface="Arial"/>
                <a:ea typeface="Arial"/>
                <a:cs typeface="Arial"/>
                <a:sym typeface="Arial"/>
              </a:rPr>
              <a:t>Figure:</a:t>
            </a:r>
            <a:r>
              <a:rPr lang="en" sz="1200">
                <a:latin typeface="Arial"/>
                <a:ea typeface="Arial"/>
                <a:cs typeface="Arial"/>
                <a:sym typeface="Arial"/>
              </a:rPr>
              <a:t> Model scaling for concatenation-based models. From (a) to (b), we observe that when depth scaling is performed on concatenation-based models, the output width of a computational block also increases. This phenomenon will cause the input width of the subsequent transmission layer to increase. Therefore, we propose (c), that is, when performing model scaling on concatenation based models, only the depth in a computational block needs to be scaled, and the remaining of transmission layer is performed with corresponding width scaling.</a:t>
            </a:r>
            <a:endParaRPr sz="1200">
              <a:latin typeface="Arial"/>
              <a:ea typeface="Arial"/>
              <a:cs typeface="Arial"/>
              <a:sym typeface="Arial"/>
            </a:endParaRPr>
          </a:p>
        </p:txBody>
      </p:sp>
      <p:sp>
        <p:nvSpPr>
          <p:cNvPr id="405" name="Google Shape;405;p31"/>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6" name="Google Shape;406;p31"/>
          <p:cNvPicPr preferRelativeResize="0"/>
          <p:nvPr/>
        </p:nvPicPr>
        <p:blipFill>
          <a:blip r:embed="rId3">
            <a:alphaModFix/>
          </a:blip>
          <a:stretch>
            <a:fillRect/>
          </a:stretch>
        </p:blipFill>
        <p:spPr>
          <a:xfrm>
            <a:off x="4780150" y="1524375"/>
            <a:ext cx="4363850" cy="1677650"/>
          </a:xfrm>
          <a:prstGeom prst="rect">
            <a:avLst/>
          </a:prstGeom>
          <a:noFill/>
          <a:ln>
            <a:noFill/>
          </a:ln>
        </p:spPr>
      </p:pic>
      <p:pic>
        <p:nvPicPr>
          <p:cNvPr id="407" name="Google Shape;407;p31"/>
          <p:cNvPicPr preferRelativeResize="0"/>
          <p:nvPr/>
        </p:nvPicPr>
        <p:blipFill>
          <a:blip r:embed="rId4">
            <a:alphaModFix/>
          </a:blip>
          <a:stretch>
            <a:fillRect/>
          </a:stretch>
        </p:blipFill>
        <p:spPr>
          <a:xfrm>
            <a:off x="4780150" y="3202025"/>
            <a:ext cx="4363850" cy="19414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2"/>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4000">
                <a:latin typeface="Montserrat"/>
                <a:ea typeface="Montserrat"/>
                <a:cs typeface="Montserrat"/>
                <a:sym typeface="Montserrat"/>
              </a:rPr>
              <a:t>Diagram</a:t>
            </a:r>
            <a:endParaRPr b="1" sz="4000">
              <a:latin typeface="Montserrat"/>
              <a:ea typeface="Montserrat"/>
              <a:cs typeface="Montserrat"/>
              <a:sym typeface="Montserrat"/>
            </a:endParaRPr>
          </a:p>
        </p:txBody>
      </p:sp>
      <p:pic>
        <p:nvPicPr>
          <p:cNvPr id="413" name="Google Shape;413;p32"/>
          <p:cNvPicPr preferRelativeResize="0"/>
          <p:nvPr/>
        </p:nvPicPr>
        <p:blipFill rotWithShape="1">
          <a:blip r:embed="rId3">
            <a:alphaModFix/>
          </a:blip>
          <a:srcRect b="3286" l="0" r="0" t="-30173"/>
          <a:stretch/>
        </p:blipFill>
        <p:spPr>
          <a:xfrm>
            <a:off x="517225" y="-445375"/>
            <a:ext cx="8218100" cy="5588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776450" y="204400"/>
            <a:ext cx="3587400" cy="60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Introduction:</a:t>
            </a:r>
            <a:endParaRPr sz="3400"/>
          </a:p>
        </p:txBody>
      </p:sp>
      <p:sp>
        <p:nvSpPr>
          <p:cNvPr id="291" name="Google Shape;291;p15"/>
          <p:cNvSpPr txBox="1"/>
          <p:nvPr>
            <p:ph idx="1" type="body"/>
          </p:nvPr>
        </p:nvSpPr>
        <p:spPr>
          <a:xfrm>
            <a:off x="776450" y="1115450"/>
            <a:ext cx="7591200" cy="3341400"/>
          </a:xfrm>
          <a:prstGeom prst="rect">
            <a:avLst/>
          </a:prstGeom>
        </p:spPr>
        <p:txBody>
          <a:bodyPr anchorCtr="0" anchor="t" bIns="91425" lIns="91425" spcFirstLastPara="1" rIns="91425" wrap="square" tIns="91425">
            <a:normAutofit fontScale="40000" lnSpcReduction="20000"/>
          </a:bodyPr>
          <a:lstStyle/>
          <a:p>
            <a:pPr indent="-347096" lvl="0" marL="457200" marR="5080" rtl="0" algn="l">
              <a:lnSpc>
                <a:spcPct val="100000"/>
              </a:lnSpc>
              <a:spcBef>
                <a:spcPts val="0"/>
              </a:spcBef>
              <a:spcAft>
                <a:spcPts val="0"/>
              </a:spcAft>
              <a:buClr>
                <a:srgbClr val="434343"/>
              </a:buClr>
              <a:buSzPct val="100000"/>
              <a:buFont typeface="Roboto Slab"/>
              <a:buChar char="●"/>
            </a:pPr>
            <a:r>
              <a:rPr lang="en" sz="4665">
                <a:latin typeface="Roboto Slab"/>
                <a:ea typeface="Roboto Slab"/>
                <a:cs typeface="Roboto Slab"/>
                <a:sym typeface="Roboto Slab"/>
              </a:rPr>
              <a:t>This project is intended towards contributing  to the helping hand of the paralyzed patients.  </a:t>
            </a:r>
            <a:endParaRPr sz="4665">
              <a:latin typeface="Roboto Slab"/>
              <a:ea typeface="Roboto Slab"/>
              <a:cs typeface="Roboto Slab"/>
              <a:sym typeface="Roboto Slab"/>
            </a:endParaRPr>
          </a:p>
          <a:p>
            <a:pPr indent="0" lvl="0" marL="457200" marR="5080" rtl="0" algn="l">
              <a:lnSpc>
                <a:spcPct val="100000"/>
              </a:lnSpc>
              <a:spcBef>
                <a:spcPts val="1200"/>
              </a:spcBef>
              <a:spcAft>
                <a:spcPts val="0"/>
              </a:spcAft>
              <a:buNone/>
            </a:pPr>
            <a:r>
              <a:t/>
            </a:r>
            <a:endParaRPr sz="4665">
              <a:latin typeface="Roboto Slab"/>
              <a:ea typeface="Roboto Slab"/>
              <a:cs typeface="Roboto Slab"/>
              <a:sym typeface="Roboto Slab"/>
            </a:endParaRPr>
          </a:p>
          <a:p>
            <a:pPr indent="-347096" lvl="0" marL="457200" marR="5080" rtl="0" algn="l">
              <a:lnSpc>
                <a:spcPct val="100000"/>
              </a:lnSpc>
              <a:spcBef>
                <a:spcPts val="1200"/>
              </a:spcBef>
              <a:spcAft>
                <a:spcPts val="0"/>
              </a:spcAft>
              <a:buClr>
                <a:srgbClr val="434343"/>
              </a:buClr>
              <a:buSzPct val="100000"/>
              <a:buFont typeface="Roboto Slab"/>
              <a:buChar char="●"/>
            </a:pPr>
            <a:r>
              <a:rPr lang="en" sz="4665">
                <a:latin typeface="Roboto Slab"/>
                <a:ea typeface="Roboto Slab"/>
                <a:cs typeface="Roboto Slab"/>
                <a:sym typeface="Roboto Slab"/>
              </a:rPr>
              <a:t>This is a multifunctional wheelchair that helps  the unable person to control it in ways like- automatic obstacle detection control and remote control.  </a:t>
            </a:r>
            <a:endParaRPr sz="4665">
              <a:latin typeface="Roboto Slab"/>
              <a:ea typeface="Roboto Slab"/>
              <a:cs typeface="Roboto Slab"/>
              <a:sym typeface="Roboto Slab"/>
            </a:endParaRPr>
          </a:p>
          <a:p>
            <a:pPr indent="0" lvl="0" marL="457200" marR="5080" rtl="0" algn="l">
              <a:lnSpc>
                <a:spcPct val="100000"/>
              </a:lnSpc>
              <a:spcBef>
                <a:spcPts val="1200"/>
              </a:spcBef>
              <a:spcAft>
                <a:spcPts val="0"/>
              </a:spcAft>
              <a:buNone/>
            </a:pPr>
            <a:r>
              <a:t/>
            </a:r>
            <a:endParaRPr sz="4665">
              <a:latin typeface="Roboto Slab"/>
              <a:ea typeface="Roboto Slab"/>
              <a:cs typeface="Roboto Slab"/>
              <a:sym typeface="Roboto Slab"/>
            </a:endParaRPr>
          </a:p>
          <a:p>
            <a:pPr indent="-347096" lvl="0" marL="457200" marR="5080" rtl="0" algn="l">
              <a:lnSpc>
                <a:spcPct val="100000"/>
              </a:lnSpc>
              <a:spcBef>
                <a:spcPts val="1200"/>
              </a:spcBef>
              <a:spcAft>
                <a:spcPts val="0"/>
              </a:spcAft>
              <a:buClr>
                <a:srgbClr val="434343"/>
              </a:buClr>
              <a:buSzPct val="100000"/>
              <a:buFont typeface="Roboto Slab"/>
              <a:buChar char="●"/>
            </a:pPr>
            <a:r>
              <a:rPr lang="en" sz="4665">
                <a:latin typeface="Roboto Slab"/>
                <a:ea typeface="Roboto Slab"/>
                <a:cs typeface="Roboto Slab"/>
                <a:sym typeface="Roboto Slab"/>
              </a:rPr>
              <a:t>This project will ensure the security of the disabled person.</a:t>
            </a:r>
            <a:endParaRPr sz="4665">
              <a:latin typeface="Roboto Slab"/>
              <a:ea typeface="Roboto Slab"/>
              <a:cs typeface="Roboto Slab"/>
              <a:sym typeface="Roboto Slab"/>
            </a:endParaRPr>
          </a:p>
          <a:p>
            <a:pPr indent="0" lvl="0" marL="12700" rtl="0" algn="l">
              <a:lnSpc>
                <a:spcPct val="100000"/>
              </a:lnSpc>
              <a:spcBef>
                <a:spcPts val="1200"/>
              </a:spcBef>
              <a:spcAft>
                <a:spcPts val="0"/>
              </a:spcAft>
              <a:buClr>
                <a:srgbClr val="000000"/>
              </a:buClr>
              <a:buFont typeface="Arial"/>
              <a:buNone/>
            </a:pPr>
            <a:r>
              <a:t/>
            </a:r>
            <a:endParaRPr sz="1800">
              <a:latin typeface="Roboto Slab"/>
              <a:ea typeface="Roboto Slab"/>
              <a:cs typeface="Roboto Slab"/>
              <a:sym typeface="Roboto Slab"/>
            </a:endParaRPr>
          </a:p>
          <a:p>
            <a:pPr indent="0" lvl="0" marL="0" rtl="0" algn="l">
              <a:lnSpc>
                <a:spcPct val="100000"/>
              </a:lnSpc>
              <a:spcBef>
                <a:spcPts val="1200"/>
              </a:spcBef>
              <a:spcAft>
                <a:spcPts val="0"/>
              </a:spcAft>
              <a:buClr>
                <a:srgbClr val="000000"/>
              </a:buClr>
              <a:buFont typeface="Arial"/>
              <a:buNone/>
            </a:pPr>
            <a:r>
              <a:t/>
            </a:r>
            <a:endParaRPr sz="1800">
              <a:latin typeface="Roboto Slab"/>
              <a:ea typeface="Roboto Slab"/>
              <a:cs typeface="Roboto Slab"/>
              <a:sym typeface="Roboto Slab"/>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Tools</a:t>
            </a:r>
            <a:endParaRPr>
              <a:latin typeface="Arial"/>
              <a:ea typeface="Arial"/>
              <a:cs typeface="Arial"/>
              <a:sym typeface="Arial"/>
            </a:endParaRPr>
          </a:p>
        </p:txBody>
      </p:sp>
      <p:sp>
        <p:nvSpPr>
          <p:cNvPr id="419" name="Google Shape;419;p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Arial"/>
              <a:buChar char="●"/>
            </a:pPr>
            <a:r>
              <a:rPr lang="en" sz="1200">
                <a:latin typeface="Arial"/>
                <a:ea typeface="Arial"/>
                <a:cs typeface="Arial"/>
                <a:sym typeface="Arial"/>
              </a:rPr>
              <a:t>Google Colab</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Roboflow to annotate &amp; resize our dataset</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Python libraries(Numpy, Torch etc)</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YOLO v7 model to detect object</a:t>
            </a:r>
            <a:endParaRPr sz="1200">
              <a:latin typeface="Arial"/>
              <a:ea typeface="Arial"/>
              <a:cs typeface="Arial"/>
              <a:sym typeface="Arial"/>
            </a:endParaRPr>
          </a:p>
          <a:p>
            <a:pPr indent="0" lvl="0" marL="0" rtl="0" algn="l">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0"/>
              </a:spcAft>
              <a:buNone/>
            </a:pPr>
            <a:r>
              <a:rPr b="1" lang="en" sz="1200">
                <a:latin typeface="Arial"/>
                <a:ea typeface="Arial"/>
                <a:cs typeface="Arial"/>
                <a:sym typeface="Arial"/>
              </a:rPr>
              <a:t>Dataset: </a:t>
            </a:r>
            <a:r>
              <a:rPr b="1" lang="en" sz="1200">
                <a:latin typeface="Lato"/>
                <a:ea typeface="Lato"/>
                <a:cs typeface="Lato"/>
                <a:sym typeface="Lato"/>
              </a:rPr>
              <a:t>COCO(Common Object in Context)</a:t>
            </a:r>
            <a:endParaRPr b="1" sz="1200">
              <a:latin typeface="Lato"/>
              <a:ea typeface="Lato"/>
              <a:cs typeface="Lato"/>
              <a:sym typeface="Lato"/>
            </a:endParaRPr>
          </a:p>
          <a:p>
            <a:pPr indent="0" lvl="0" marL="0" rtl="0" algn="l">
              <a:spcBef>
                <a:spcPts val="1200"/>
              </a:spcBef>
              <a:spcAft>
                <a:spcPts val="0"/>
              </a:spcAft>
              <a:buNone/>
            </a:pPr>
            <a:r>
              <a:rPr b="1" lang="en" sz="1200">
                <a:solidFill>
                  <a:srgbClr val="0000FF"/>
                </a:solidFill>
                <a:latin typeface="Lato"/>
                <a:ea typeface="Lato"/>
                <a:cs typeface="Lato"/>
                <a:sym typeface="Lato"/>
              </a:rPr>
              <a:t>“https://cocodataset.org/#download</a:t>
            </a:r>
            <a:r>
              <a:rPr b="1" lang="en" sz="1200">
                <a:solidFill>
                  <a:srgbClr val="0000FF"/>
                </a:solidFill>
                <a:latin typeface="Lato"/>
                <a:ea typeface="Lato"/>
                <a:cs typeface="Lato"/>
                <a:sym typeface="Lato"/>
              </a:rPr>
              <a:t>”</a:t>
            </a:r>
            <a:endParaRPr b="1" sz="1200">
              <a:solidFill>
                <a:srgbClr val="0000FF"/>
              </a:solidFill>
              <a:latin typeface="Lato"/>
              <a:ea typeface="Lato"/>
              <a:cs typeface="Lato"/>
              <a:sym typeface="Lato"/>
            </a:endParaRPr>
          </a:p>
          <a:p>
            <a:pPr indent="0" lvl="0" marL="457200" rtl="0" algn="l">
              <a:lnSpc>
                <a:spcPct val="115000"/>
              </a:lnSpc>
              <a:spcBef>
                <a:spcPts val="1200"/>
              </a:spcBef>
              <a:spcAft>
                <a:spcPts val="1200"/>
              </a:spcAft>
              <a:buNone/>
            </a:pPr>
            <a:r>
              <a:rPr b="1" lang="en" sz="1200">
                <a:solidFill>
                  <a:schemeClr val="lt1"/>
                </a:solidFill>
                <a:latin typeface="Lato"/>
                <a:ea typeface="Lato"/>
                <a:cs typeface="Lato"/>
                <a:sym typeface="Lato"/>
              </a:rPr>
              <a:t>      Challenge 2020</a:t>
            </a:r>
            <a:endParaRPr b="1" sz="12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Coding</a:t>
            </a:r>
            <a:endParaRPr/>
          </a:p>
        </p:txBody>
      </p:sp>
      <p:sp>
        <p:nvSpPr>
          <p:cNvPr id="425" name="Google Shape;425;p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6" name="Google Shape;426;p34"/>
          <p:cNvPicPr preferRelativeResize="0"/>
          <p:nvPr/>
        </p:nvPicPr>
        <p:blipFill>
          <a:blip r:embed="rId3">
            <a:alphaModFix/>
          </a:blip>
          <a:stretch>
            <a:fillRect/>
          </a:stretch>
        </p:blipFill>
        <p:spPr>
          <a:xfrm>
            <a:off x="0" y="1349000"/>
            <a:ext cx="5190199" cy="3794501"/>
          </a:xfrm>
          <a:prstGeom prst="rect">
            <a:avLst/>
          </a:prstGeom>
          <a:noFill/>
          <a:ln>
            <a:noFill/>
          </a:ln>
        </p:spPr>
      </p:pic>
      <p:pic>
        <p:nvPicPr>
          <p:cNvPr id="427" name="Google Shape;427;p34"/>
          <p:cNvPicPr preferRelativeResize="0"/>
          <p:nvPr/>
        </p:nvPicPr>
        <p:blipFill>
          <a:blip r:embed="rId4">
            <a:alphaModFix/>
          </a:blip>
          <a:stretch>
            <a:fillRect/>
          </a:stretch>
        </p:blipFill>
        <p:spPr>
          <a:xfrm>
            <a:off x="5190200" y="1259500"/>
            <a:ext cx="3953800" cy="3884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Output(Image-Input)</a:t>
            </a:r>
            <a:endParaRPr/>
          </a:p>
        </p:txBody>
      </p:sp>
      <p:sp>
        <p:nvSpPr>
          <p:cNvPr id="433" name="Google Shape;433;p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4" name="Google Shape;434;p35"/>
          <p:cNvPicPr preferRelativeResize="0"/>
          <p:nvPr/>
        </p:nvPicPr>
        <p:blipFill>
          <a:blip r:embed="rId3">
            <a:alphaModFix/>
          </a:blip>
          <a:stretch>
            <a:fillRect/>
          </a:stretch>
        </p:blipFill>
        <p:spPr>
          <a:xfrm>
            <a:off x="0" y="1367200"/>
            <a:ext cx="9144000" cy="394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Output(Webcam-Input)</a:t>
            </a:r>
            <a:endParaRPr/>
          </a:p>
        </p:txBody>
      </p:sp>
      <p:sp>
        <p:nvSpPr>
          <p:cNvPr id="440" name="Google Shape;440;p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1" name="Google Shape;441;p36"/>
          <p:cNvPicPr preferRelativeResize="0"/>
          <p:nvPr/>
        </p:nvPicPr>
        <p:blipFill>
          <a:blip r:embed="rId3">
            <a:alphaModFix/>
          </a:blip>
          <a:stretch>
            <a:fillRect/>
          </a:stretch>
        </p:blipFill>
        <p:spPr>
          <a:xfrm>
            <a:off x="776450" y="1322600"/>
            <a:ext cx="7462000" cy="393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type="title"/>
          </p:nvPr>
        </p:nvSpPr>
        <p:spPr>
          <a:xfrm>
            <a:off x="267225" y="-110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Integration</a:t>
            </a:r>
            <a:r>
              <a:rPr lang="en"/>
              <a:t> </a:t>
            </a:r>
            <a:r>
              <a:rPr lang="en"/>
              <a:t>with</a:t>
            </a:r>
            <a:r>
              <a:rPr lang="en"/>
              <a:t> Raspberry Pi :</a:t>
            </a:r>
            <a:endParaRPr/>
          </a:p>
        </p:txBody>
      </p:sp>
      <p:pic>
        <p:nvPicPr>
          <p:cNvPr id="447" name="Google Shape;447;p37"/>
          <p:cNvPicPr preferRelativeResize="0"/>
          <p:nvPr/>
        </p:nvPicPr>
        <p:blipFill>
          <a:blip r:embed="rId3">
            <a:alphaModFix/>
          </a:blip>
          <a:stretch>
            <a:fillRect/>
          </a:stretch>
        </p:blipFill>
        <p:spPr>
          <a:xfrm>
            <a:off x="267225" y="534825"/>
            <a:ext cx="3880074" cy="4608676"/>
          </a:xfrm>
          <a:prstGeom prst="rect">
            <a:avLst/>
          </a:prstGeom>
          <a:noFill/>
          <a:ln>
            <a:noFill/>
          </a:ln>
        </p:spPr>
      </p:pic>
      <p:pic>
        <p:nvPicPr>
          <p:cNvPr id="448" name="Google Shape;448;p37"/>
          <p:cNvPicPr preferRelativeResize="0"/>
          <p:nvPr/>
        </p:nvPicPr>
        <p:blipFill>
          <a:blip r:embed="rId4">
            <a:alphaModFix/>
          </a:blip>
          <a:stretch>
            <a:fillRect/>
          </a:stretch>
        </p:blipFill>
        <p:spPr>
          <a:xfrm>
            <a:off x="4572000" y="534825"/>
            <a:ext cx="4425201" cy="4608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8"/>
          <p:cNvSpPr txBox="1"/>
          <p:nvPr>
            <p:ph type="title"/>
          </p:nvPr>
        </p:nvSpPr>
        <p:spPr>
          <a:xfrm>
            <a:off x="393225" y="0"/>
            <a:ext cx="3970500" cy="45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Total Cost</a:t>
            </a:r>
            <a:endParaRPr/>
          </a:p>
        </p:txBody>
      </p:sp>
      <p:graphicFrame>
        <p:nvGraphicFramePr>
          <p:cNvPr id="454" name="Google Shape;454;p38"/>
          <p:cNvGraphicFramePr/>
          <p:nvPr/>
        </p:nvGraphicFramePr>
        <p:xfrm>
          <a:off x="25" y="646750"/>
          <a:ext cx="3000000" cy="3000000"/>
        </p:xfrm>
        <a:graphic>
          <a:graphicData uri="http://schemas.openxmlformats.org/drawingml/2006/table">
            <a:tbl>
              <a:tblPr>
                <a:noFill/>
                <a:tableStyleId>{ADC8881E-ED37-4384-B292-FD8778A8BE11}</a:tableStyleId>
              </a:tblPr>
              <a:tblGrid>
                <a:gridCol w="3246100"/>
                <a:gridCol w="2849875"/>
                <a:gridCol w="3048000"/>
              </a:tblGrid>
              <a:tr h="359700">
                <a:tc>
                  <a:txBody>
                    <a:bodyPr/>
                    <a:lstStyle/>
                    <a:p>
                      <a:pPr indent="0" lvl="0" marL="0" rtl="0" algn="ctr">
                        <a:spcBef>
                          <a:spcPts val="0"/>
                        </a:spcBef>
                        <a:spcAft>
                          <a:spcPts val="0"/>
                        </a:spcAft>
                        <a:buNone/>
                      </a:pPr>
                      <a:r>
                        <a:rPr b="1" lang="en" sz="1200">
                          <a:solidFill>
                            <a:srgbClr val="0000FF"/>
                          </a:solidFill>
                        </a:rPr>
                        <a:t>  </a:t>
                      </a:r>
                      <a:r>
                        <a:rPr b="1" lang="en" sz="1200">
                          <a:latin typeface="Times New Roman"/>
                          <a:ea typeface="Times New Roman"/>
                          <a:cs typeface="Times New Roman"/>
                          <a:sym typeface="Times New Roman"/>
                        </a:rPr>
                        <a:t>Name of Components</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Quantity</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Product Price(BDT)</a:t>
                      </a:r>
                      <a:endParaRPr b="1" sz="1200">
                        <a:latin typeface="Times New Roman"/>
                        <a:ea typeface="Times New Roman"/>
                        <a:cs typeface="Times New Roman"/>
                        <a:sym typeface="Times New Roman"/>
                      </a:endParaRPr>
                    </a:p>
                  </a:txBody>
                  <a:tcPr marT="63500" marB="63500" marR="63500" marL="63500"/>
                </a:tc>
              </a:tr>
              <a:tr h="3597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Robot car chassis Kit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1200</a:t>
                      </a:r>
                      <a:endParaRPr sz="1200">
                        <a:latin typeface="Times New Roman"/>
                        <a:ea typeface="Times New Roman"/>
                        <a:cs typeface="Times New Roman"/>
                        <a:sym typeface="Times New Roman"/>
                      </a:endParaRPr>
                    </a:p>
                  </a:txBody>
                  <a:tcPr marT="63500" marB="63500" marR="63500" marL="63500"/>
                </a:tc>
              </a:tr>
              <a:tr h="3597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HC -05 Bluetooth Model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t>345 </a:t>
                      </a:r>
                      <a:endParaRPr sz="1200">
                        <a:latin typeface="Times New Roman"/>
                        <a:ea typeface="Times New Roman"/>
                        <a:cs typeface="Times New Roman"/>
                        <a:sym typeface="Times New Roman"/>
                      </a:endParaRPr>
                    </a:p>
                  </a:txBody>
                  <a:tcPr marT="63500" marB="63500" marR="63500" marL="63500"/>
                </a:tc>
              </a:tr>
              <a:tr h="359700">
                <a:tc>
                  <a:txBody>
                    <a:bodyPr/>
                    <a:lstStyle/>
                    <a:p>
                      <a:pPr indent="0" lvl="0" marL="0" rtl="0" algn="l">
                        <a:spcBef>
                          <a:spcPts val="0"/>
                        </a:spcBef>
                        <a:spcAft>
                          <a:spcPts val="0"/>
                        </a:spcAft>
                        <a:buNone/>
                      </a:pPr>
                      <a:r>
                        <a:rPr lang="en" sz="1200"/>
                        <a:t>Arduino Uno R3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t>1,100</a:t>
                      </a:r>
                      <a:endParaRPr sz="1200">
                        <a:latin typeface="Times New Roman"/>
                        <a:ea typeface="Times New Roman"/>
                        <a:cs typeface="Times New Roman"/>
                        <a:sym typeface="Times New Roman"/>
                      </a:endParaRPr>
                    </a:p>
                  </a:txBody>
                  <a:tcPr marT="63500" marB="63500" marR="63500" marL="63500"/>
                </a:tc>
              </a:tr>
              <a:tr h="419050">
                <a:tc>
                  <a:txBody>
                    <a:bodyPr/>
                    <a:lstStyle/>
                    <a:p>
                      <a:pPr indent="0" lvl="0" marL="0" rtl="0" algn="l">
                        <a:spcBef>
                          <a:spcPts val="0"/>
                        </a:spcBef>
                        <a:spcAft>
                          <a:spcPts val="0"/>
                        </a:spcAft>
                        <a:buNone/>
                      </a:pPr>
                      <a:r>
                        <a:rPr lang="en" sz="1200"/>
                        <a:t>L298 H-Bridge Dual Motor</a:t>
                      </a:r>
                      <a:endParaRPr sz="1200"/>
                    </a:p>
                  </a:txBody>
                  <a:tcPr marT="88900" marB="88900" marR="88900" marL="88900"/>
                </a:tc>
                <a:tc>
                  <a:txBody>
                    <a:bodyPr/>
                    <a:lstStyle/>
                    <a:p>
                      <a:pPr indent="0" lvl="0" marL="0" rtl="0" algn="l">
                        <a:spcBef>
                          <a:spcPts val="0"/>
                        </a:spcBef>
                        <a:spcAft>
                          <a:spcPts val="0"/>
                        </a:spcAft>
                        <a:buNone/>
                      </a:pPr>
                      <a:r>
                        <a:rPr lang="en" sz="1200"/>
                        <a:t>4</a:t>
                      </a:r>
                      <a:endParaRPr sz="1200"/>
                    </a:p>
                  </a:txBody>
                  <a:tcPr marT="88900" marB="88900" marR="88900" marL="88900"/>
                </a:tc>
                <a:tc>
                  <a:txBody>
                    <a:bodyPr/>
                    <a:lstStyle/>
                    <a:p>
                      <a:pPr indent="0" lvl="0" marL="0" rtl="0" algn="l">
                        <a:spcBef>
                          <a:spcPts val="0"/>
                        </a:spcBef>
                        <a:spcAft>
                          <a:spcPts val="0"/>
                        </a:spcAft>
                        <a:buNone/>
                      </a:pPr>
                      <a:r>
                        <a:rPr lang="en" sz="1200"/>
                        <a:t>550</a:t>
                      </a:r>
                      <a:endParaRPr sz="1200">
                        <a:latin typeface="Times New Roman"/>
                        <a:ea typeface="Times New Roman"/>
                        <a:cs typeface="Times New Roman"/>
                        <a:sym typeface="Times New Roman"/>
                      </a:endParaRPr>
                    </a:p>
                  </a:txBody>
                  <a:tcPr marT="63500" marB="63500" marR="63500" marL="63500"/>
                </a:tc>
              </a:tr>
              <a:tr h="419050">
                <a:tc>
                  <a:txBody>
                    <a:bodyPr/>
                    <a:lstStyle/>
                    <a:p>
                      <a:pPr indent="0" lvl="0" marL="0" rtl="0" algn="l">
                        <a:spcBef>
                          <a:spcPts val="0"/>
                        </a:spcBef>
                        <a:spcAft>
                          <a:spcPts val="0"/>
                        </a:spcAft>
                        <a:buNone/>
                      </a:pPr>
                      <a:r>
                        <a:rPr lang="en" sz="1200"/>
                        <a:t>Soldering kit ,Board ,Wire </a:t>
                      </a:r>
                      <a:endParaRPr sz="1200"/>
                    </a:p>
                  </a:txBody>
                  <a:tcPr marT="88900" marB="88900" marR="88900" marL="88900"/>
                </a:tc>
                <a:tc>
                  <a:txBody>
                    <a:bodyPr/>
                    <a:lstStyle/>
                    <a:p>
                      <a:pPr indent="0" lvl="0" marL="0" rtl="0" algn="l">
                        <a:spcBef>
                          <a:spcPts val="0"/>
                        </a:spcBef>
                        <a:spcAft>
                          <a:spcPts val="0"/>
                        </a:spcAft>
                        <a:buNone/>
                      </a:pPr>
                      <a:r>
                        <a:rPr lang="en" sz="1200"/>
                        <a:t>As per required</a:t>
                      </a:r>
                      <a:endParaRPr sz="1200"/>
                    </a:p>
                  </a:txBody>
                  <a:tcPr marT="88900" marB="88900" marR="88900" marL="88900"/>
                </a:tc>
                <a:tc>
                  <a:txBody>
                    <a:bodyPr/>
                    <a:lstStyle/>
                    <a:p>
                      <a:pPr indent="0" lvl="0" marL="0" rtl="0" algn="l">
                        <a:spcBef>
                          <a:spcPts val="0"/>
                        </a:spcBef>
                        <a:spcAft>
                          <a:spcPts val="0"/>
                        </a:spcAft>
                        <a:buNone/>
                      </a:pPr>
                      <a:r>
                        <a:rPr lang="en" sz="1200"/>
                        <a:t>1,175</a:t>
                      </a:r>
                      <a:endParaRPr sz="1200">
                        <a:latin typeface="Times New Roman"/>
                        <a:ea typeface="Times New Roman"/>
                        <a:cs typeface="Times New Roman"/>
                        <a:sym typeface="Times New Roman"/>
                      </a:endParaRPr>
                    </a:p>
                  </a:txBody>
                  <a:tcPr marT="63500" marB="63500" marR="63500" marL="63500"/>
                </a:tc>
              </a:tr>
              <a:tr h="419050">
                <a:tc>
                  <a:txBody>
                    <a:bodyPr/>
                    <a:lstStyle/>
                    <a:p>
                      <a:pPr indent="0" lvl="0" marL="0" rtl="0" algn="l">
                        <a:spcBef>
                          <a:spcPts val="0"/>
                        </a:spcBef>
                        <a:spcAft>
                          <a:spcPts val="0"/>
                        </a:spcAft>
                        <a:buNone/>
                      </a:pPr>
                      <a:r>
                        <a:rPr lang="en" sz="1200"/>
                        <a:t>Raspberry Pi </a:t>
                      </a:r>
                      <a:endParaRPr sz="1200"/>
                    </a:p>
                  </a:txBody>
                  <a:tcPr marT="88900" marB="88900" marR="88900" marL="88900"/>
                </a:tc>
                <a:tc>
                  <a:txBody>
                    <a:bodyPr/>
                    <a:lstStyle/>
                    <a:p>
                      <a:pPr indent="0" lvl="0" marL="0" rtl="0" algn="l">
                        <a:spcBef>
                          <a:spcPts val="0"/>
                        </a:spcBef>
                        <a:spcAft>
                          <a:spcPts val="0"/>
                        </a:spcAft>
                        <a:buNone/>
                      </a:pPr>
                      <a:r>
                        <a:rPr lang="en" sz="1200"/>
                        <a:t>1</a:t>
                      </a:r>
                      <a:endParaRPr sz="1200"/>
                    </a:p>
                  </a:txBody>
                  <a:tcPr marT="88900" marB="88900" marR="88900" marL="88900"/>
                </a:tc>
                <a:tc>
                  <a:txBody>
                    <a:bodyPr/>
                    <a:lstStyle/>
                    <a:p>
                      <a:pPr indent="0" lvl="0" marL="0" rtl="0" algn="l">
                        <a:spcBef>
                          <a:spcPts val="0"/>
                        </a:spcBef>
                        <a:spcAft>
                          <a:spcPts val="0"/>
                        </a:spcAft>
                        <a:buNone/>
                      </a:pPr>
                      <a:r>
                        <a:rPr lang="en" sz="1200"/>
                        <a:t>2000</a:t>
                      </a:r>
                      <a:endParaRPr sz="1200"/>
                    </a:p>
                  </a:txBody>
                  <a:tcPr marT="63500" marB="63500" marR="63500" marL="63500"/>
                </a:tc>
              </a:tr>
              <a:tr h="359700">
                <a:tc>
                  <a:txBody>
                    <a:bodyPr/>
                    <a:lstStyle/>
                    <a:p>
                      <a:pPr indent="0" lvl="0" marL="0" rtl="0" algn="l">
                        <a:spcBef>
                          <a:spcPts val="0"/>
                        </a:spcBef>
                        <a:spcAft>
                          <a:spcPts val="0"/>
                        </a:spcAft>
                        <a:buNone/>
                      </a:pPr>
                      <a:r>
                        <a:rPr lang="en" sz="1200"/>
                        <a:t>3300Mah lipo battery</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t>2000</a:t>
                      </a:r>
                      <a:endParaRPr sz="1200">
                        <a:latin typeface="Times New Roman"/>
                        <a:ea typeface="Times New Roman"/>
                        <a:cs typeface="Times New Roman"/>
                        <a:sym typeface="Times New Roman"/>
                      </a:endParaRPr>
                    </a:p>
                  </a:txBody>
                  <a:tcPr marT="63500" marB="63500" marR="63500" marL="63500"/>
                </a:tc>
              </a:tr>
              <a:tr h="359700">
                <a:tc>
                  <a:txBody>
                    <a:bodyPr/>
                    <a:lstStyle/>
                    <a:p>
                      <a:pPr indent="0" lvl="0" marL="0" rtl="0" algn="l">
                        <a:spcBef>
                          <a:spcPts val="0"/>
                        </a:spcBef>
                        <a:spcAft>
                          <a:spcPts val="0"/>
                        </a:spcAft>
                        <a:buNone/>
                      </a:pPr>
                      <a:r>
                        <a:rPr lang="en" sz="1200"/>
                        <a:t>Glue gun</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t>1000</a:t>
                      </a:r>
                      <a:endParaRPr sz="1200">
                        <a:latin typeface="Times New Roman"/>
                        <a:ea typeface="Times New Roman"/>
                        <a:cs typeface="Times New Roman"/>
                        <a:sym typeface="Times New Roman"/>
                      </a:endParaRPr>
                    </a:p>
                  </a:txBody>
                  <a:tcPr marT="63500" marB="63500" marR="63500" marL="63500"/>
                </a:tc>
              </a:tr>
              <a:tr h="359700">
                <a:tc>
                  <a:txBody>
                    <a:bodyPr/>
                    <a:lstStyle/>
                    <a:p>
                      <a:pPr indent="0" lvl="0" marL="0" rtl="0" algn="l">
                        <a:spcBef>
                          <a:spcPts val="0"/>
                        </a:spcBef>
                        <a:spcAft>
                          <a:spcPts val="0"/>
                        </a:spcAft>
                        <a:buNone/>
                      </a:pPr>
                      <a:r>
                        <a:rPr lang="en" sz="1200"/>
                        <a:t>Power Bank</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t>400</a:t>
                      </a:r>
                      <a:endParaRPr sz="1200">
                        <a:latin typeface="Times New Roman"/>
                        <a:ea typeface="Times New Roman"/>
                        <a:cs typeface="Times New Roman"/>
                        <a:sym typeface="Times New Roman"/>
                      </a:endParaRPr>
                    </a:p>
                  </a:txBody>
                  <a:tcPr marT="63500" marB="63500" marR="63500" marL="63500"/>
                </a:tc>
              </a:tr>
              <a:tr h="359700">
                <a:tc>
                  <a:txBody>
                    <a:bodyPr/>
                    <a:lstStyle/>
                    <a:p>
                      <a:pPr indent="0" lvl="0" marL="0" rtl="0" algn="l">
                        <a:spcBef>
                          <a:spcPts val="0"/>
                        </a:spcBef>
                        <a:spcAft>
                          <a:spcPts val="0"/>
                        </a:spcAft>
                        <a:buNone/>
                      </a:pPr>
                      <a:r>
                        <a:rPr lang="en" sz="1200"/>
                        <a:t>1080p camera</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500</a:t>
                      </a:r>
                      <a:endParaRPr sz="1200">
                        <a:latin typeface="Times New Roman"/>
                        <a:ea typeface="Times New Roman"/>
                        <a:cs typeface="Times New Roman"/>
                        <a:sym typeface="Times New Roman"/>
                      </a:endParaRPr>
                    </a:p>
                  </a:txBody>
                  <a:tcPr marT="63500" marB="63500" marR="63500" marL="63500"/>
                </a:tc>
              </a:tr>
              <a:tr h="36192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Total</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10</a:t>
                      </a:r>
                      <a:r>
                        <a:rPr b="1" lang="en" sz="1200">
                          <a:latin typeface="Times New Roman"/>
                          <a:ea typeface="Times New Roman"/>
                          <a:cs typeface="Times New Roman"/>
                          <a:sym typeface="Times New Roman"/>
                        </a:rPr>
                        <a:t>,270 BDT</a:t>
                      </a:r>
                      <a:endParaRPr b="1"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9"/>
          <p:cNvSpPr txBox="1"/>
          <p:nvPr>
            <p:ph type="title"/>
          </p:nvPr>
        </p:nvSpPr>
        <p:spPr>
          <a:xfrm>
            <a:off x="581975" y="-919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Demonstration (Image)</a:t>
            </a:r>
            <a:endParaRPr/>
          </a:p>
        </p:txBody>
      </p:sp>
      <p:pic>
        <p:nvPicPr>
          <p:cNvPr id="460" name="Google Shape;460;p39"/>
          <p:cNvPicPr preferRelativeResize="0"/>
          <p:nvPr/>
        </p:nvPicPr>
        <p:blipFill>
          <a:blip r:embed="rId3">
            <a:alphaModFix/>
          </a:blip>
          <a:stretch>
            <a:fillRect/>
          </a:stretch>
        </p:blipFill>
        <p:spPr>
          <a:xfrm>
            <a:off x="581975" y="611875"/>
            <a:ext cx="3887748" cy="4594549"/>
          </a:xfrm>
          <a:prstGeom prst="rect">
            <a:avLst/>
          </a:prstGeom>
          <a:noFill/>
          <a:ln>
            <a:noFill/>
          </a:ln>
        </p:spPr>
      </p:pic>
      <p:pic>
        <p:nvPicPr>
          <p:cNvPr id="461" name="Google Shape;461;p39"/>
          <p:cNvPicPr preferRelativeResize="0"/>
          <p:nvPr/>
        </p:nvPicPr>
        <p:blipFill>
          <a:blip r:embed="rId4">
            <a:alphaModFix/>
          </a:blip>
          <a:stretch>
            <a:fillRect/>
          </a:stretch>
        </p:blipFill>
        <p:spPr>
          <a:xfrm>
            <a:off x="5287650" y="627600"/>
            <a:ext cx="3206200" cy="4563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0"/>
          <p:cNvSpPr txBox="1"/>
          <p:nvPr>
            <p:ph type="title"/>
          </p:nvPr>
        </p:nvSpPr>
        <p:spPr>
          <a:xfrm>
            <a:off x="1303800" y="122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Demonstration (Video)</a:t>
            </a:r>
            <a:endParaRPr/>
          </a:p>
        </p:txBody>
      </p:sp>
      <p:sp>
        <p:nvSpPr>
          <p:cNvPr id="467" name="Google Shape;467;p4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8" name="Google Shape;468;p40" title="WhatsApp Video 2022-12-22 at 7.38.19 PM.mp4">
            <a:hlinkClick r:id="rId3"/>
          </p:cNvPr>
          <p:cNvPicPr preferRelativeResize="0"/>
          <p:nvPr/>
        </p:nvPicPr>
        <p:blipFill>
          <a:blip r:embed="rId4">
            <a:alphaModFix/>
          </a:blip>
          <a:stretch>
            <a:fillRect/>
          </a:stretch>
        </p:blipFill>
        <p:spPr>
          <a:xfrm>
            <a:off x="1303800" y="895350"/>
            <a:ext cx="7030501" cy="363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1"/>
          <p:cNvSpPr txBox="1"/>
          <p:nvPr>
            <p:ph type="title"/>
          </p:nvPr>
        </p:nvSpPr>
        <p:spPr>
          <a:xfrm>
            <a:off x="1356700" y="611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74" name="Google Shape;474;p4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5" name="Google Shape;475;p41" title="323093150_5885500958208505_1710116099069916528_n.mp4">
            <a:hlinkClick r:id="rId3"/>
          </p:cNvPr>
          <p:cNvPicPr preferRelativeResize="0"/>
          <p:nvPr/>
        </p:nvPicPr>
        <p:blipFill>
          <a:blip r:embed="rId4">
            <a:alphaModFix/>
          </a:blip>
          <a:stretch>
            <a:fillRect/>
          </a:stretch>
        </p:blipFill>
        <p:spPr>
          <a:xfrm>
            <a:off x="1303800" y="611800"/>
            <a:ext cx="7030501" cy="391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81" name="Google Shape;481;p4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2" name="Google Shape;482;p42" title="10000000_8396298110445284_1157134477020492134_n.mp4">
            <a:hlinkClick r:id="rId3"/>
          </p:cNvPr>
          <p:cNvPicPr preferRelativeResize="0"/>
          <p:nvPr/>
        </p:nvPicPr>
        <p:blipFill>
          <a:blip r:embed="rId4">
            <a:alphaModFix/>
          </a:blip>
          <a:stretch>
            <a:fillRect/>
          </a:stretch>
        </p:blipFill>
        <p:spPr>
          <a:xfrm>
            <a:off x="1303799" y="0"/>
            <a:ext cx="703050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Reviews</a:t>
            </a:r>
            <a:endParaRPr/>
          </a:p>
        </p:txBody>
      </p:sp>
      <p:sp>
        <p:nvSpPr>
          <p:cNvPr id="297" name="Google Shape;297;p16"/>
          <p:cNvSpPr txBox="1"/>
          <p:nvPr>
            <p:ph idx="1" type="body"/>
          </p:nvPr>
        </p:nvSpPr>
        <p:spPr>
          <a:xfrm>
            <a:off x="1303800" y="1274075"/>
            <a:ext cx="7030500" cy="380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200">
                <a:solidFill>
                  <a:srgbClr val="0000FF"/>
                </a:solidFill>
                <a:latin typeface="Arial"/>
                <a:ea typeface="Arial"/>
                <a:cs typeface="Arial"/>
                <a:sym typeface="Arial"/>
              </a:rPr>
              <a:t>“ </a:t>
            </a:r>
            <a:r>
              <a:rPr b="1" lang="en" sz="1200" u="sng">
                <a:solidFill>
                  <a:srgbClr val="0000FF"/>
                </a:solidFill>
                <a:latin typeface="Arial"/>
                <a:ea typeface="Arial"/>
                <a:cs typeface="Arial"/>
                <a:sym typeface="Arial"/>
                <a:hlinkClick r:id="rId3">
                  <a:extLst>
                    <a:ext uri="{A12FA001-AC4F-418D-AE19-62706E023703}">
                      <ahyp:hlinkClr val="tx"/>
                    </a:ext>
                  </a:extLst>
                </a:hlinkClick>
              </a:rPr>
              <a:t>https://ieeexplore.ieee.org/abstract/document/7759691/</a:t>
            </a:r>
            <a:r>
              <a:rPr b="1" lang="en" sz="1200">
                <a:solidFill>
                  <a:srgbClr val="0000FF"/>
                </a:solidFill>
                <a:latin typeface="Arial"/>
                <a:ea typeface="Arial"/>
                <a:cs typeface="Arial"/>
                <a:sym typeface="Arial"/>
              </a:rPr>
              <a:t> ”</a:t>
            </a:r>
            <a:endParaRPr b="1" sz="1200">
              <a:solidFill>
                <a:srgbClr val="0000FF"/>
              </a:solidFill>
              <a:latin typeface="Arial"/>
              <a:ea typeface="Arial"/>
              <a:cs typeface="Arial"/>
              <a:sym typeface="Arial"/>
            </a:endParaRPr>
          </a:p>
          <a:p>
            <a:pPr indent="0" lvl="0" marL="0" rtl="0" algn="l">
              <a:spcBef>
                <a:spcPts val="1200"/>
              </a:spcBef>
              <a:spcAft>
                <a:spcPts val="0"/>
              </a:spcAft>
              <a:buNone/>
            </a:pPr>
            <a:r>
              <a:rPr b="1" lang="en" sz="1200">
                <a:solidFill>
                  <a:srgbClr val="0000FF"/>
                </a:solidFill>
                <a:latin typeface="Arial"/>
                <a:ea typeface="Arial"/>
                <a:cs typeface="Arial"/>
                <a:sym typeface="Arial"/>
              </a:rPr>
              <a:t>“A semi-autonomous framework for human-aware and user intention driven wheelchair mobility assistance”</a:t>
            </a:r>
            <a:endParaRPr b="1" sz="1200">
              <a:solidFill>
                <a:srgbClr val="0000FF"/>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A semi-autonomous framework for assistive wheelchair navigation in human environments, which is driven by the intention of the wheelchair user. Safe and socially compliant motion provided by a user intention driven local motion planner is fused with user teleoperation in order to create such a system.</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0"/>
              </a:spcAft>
              <a:buNone/>
            </a:pPr>
            <a:r>
              <a:rPr lang="en" sz="1200">
                <a:solidFill>
                  <a:srgbClr val="0000FF"/>
                </a:solidFill>
                <a:latin typeface="Arial"/>
                <a:ea typeface="Arial"/>
                <a:cs typeface="Arial"/>
                <a:sym typeface="Arial"/>
              </a:rPr>
              <a:t>“ </a:t>
            </a:r>
            <a:r>
              <a:rPr lang="en" sz="1200" u="sng">
                <a:solidFill>
                  <a:srgbClr val="0000FF"/>
                </a:solidFill>
                <a:latin typeface="Arial"/>
                <a:ea typeface="Arial"/>
                <a:cs typeface="Arial"/>
                <a:sym typeface="Arial"/>
                <a:hlinkClick r:id="rId4">
                  <a:extLst>
                    <a:ext uri="{A12FA001-AC4F-418D-AE19-62706E023703}">
                      <ahyp:hlinkClr val="tx"/>
                    </a:ext>
                  </a:extLst>
                </a:hlinkClick>
              </a:rPr>
              <a:t>https://ieeexplore.ieee.org/abstract/document/637806</a:t>
            </a:r>
            <a:r>
              <a:rPr lang="en" sz="1200">
                <a:solidFill>
                  <a:srgbClr val="0000FF"/>
                </a:solidFill>
                <a:latin typeface="Arial"/>
                <a:ea typeface="Arial"/>
                <a:cs typeface="Arial"/>
                <a:sym typeface="Arial"/>
              </a:rPr>
              <a:t> ”</a:t>
            </a:r>
            <a:endParaRPr sz="1200">
              <a:solidFill>
                <a:srgbClr val="0000FF"/>
              </a:solidFill>
              <a:latin typeface="Arial"/>
              <a:ea typeface="Arial"/>
              <a:cs typeface="Arial"/>
              <a:sym typeface="Arial"/>
            </a:endParaRPr>
          </a:p>
          <a:p>
            <a:pPr indent="0" lvl="0" marL="0" rtl="0" algn="l">
              <a:spcBef>
                <a:spcPts val="1200"/>
              </a:spcBef>
              <a:spcAft>
                <a:spcPts val="0"/>
              </a:spcAft>
              <a:buNone/>
            </a:pPr>
            <a:r>
              <a:rPr b="1" lang="en" sz="1200">
                <a:solidFill>
                  <a:srgbClr val="0000FF"/>
                </a:solidFill>
                <a:latin typeface="Arial"/>
                <a:ea typeface="Arial"/>
                <a:cs typeface="Arial"/>
                <a:sym typeface="Arial"/>
              </a:rPr>
              <a:t>“The autonomous mobile robot SENARIO: a sensor aided intelligent navigation system for powered wheelchair</a:t>
            </a:r>
            <a:r>
              <a:rPr b="1" lang="en" sz="1200">
                <a:solidFill>
                  <a:srgbClr val="0000FF"/>
                </a:solidFill>
                <a:latin typeface="Arial"/>
                <a:ea typeface="Arial"/>
                <a:cs typeface="Arial"/>
                <a:sym typeface="Arial"/>
              </a:rPr>
              <a:t>s”</a:t>
            </a:r>
            <a:endParaRPr b="1" sz="1200">
              <a:solidFill>
                <a:srgbClr val="0000FF"/>
              </a:solidFill>
              <a:latin typeface="Arial"/>
              <a:ea typeface="Arial"/>
              <a:cs typeface="Arial"/>
              <a:sym typeface="Arial"/>
            </a:endParaRPr>
          </a:p>
          <a:p>
            <a:pPr indent="0" lvl="0" marL="0" rtl="0" algn="l">
              <a:spcBef>
                <a:spcPts val="1200"/>
              </a:spcBef>
              <a:spcAft>
                <a:spcPts val="0"/>
              </a:spcAft>
              <a:buNone/>
            </a:pPr>
            <a:r>
              <a:rPr lang="en" sz="1200">
                <a:latin typeface="Arial"/>
                <a:ea typeface="Arial"/>
                <a:cs typeface="Arial"/>
                <a:sym typeface="Arial"/>
              </a:rPr>
              <a:t>The SENARIO project is develoing a sensor-aided intelligent navigation system that provides high-level navigational aid to users of powered wheelchairs.</a:t>
            </a:r>
            <a:endParaRPr sz="12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88" name="Google Shape;488;p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9" name="Google Shape;489;p43" title="10000000_5941695282560962_2449945814084181052_n.mp4">
            <a:hlinkClick r:id="rId3"/>
          </p:cNvPr>
          <p:cNvPicPr preferRelativeResize="0"/>
          <p:nvPr/>
        </p:nvPicPr>
        <p:blipFill>
          <a:blip r:embed="rId4">
            <a:alphaModFix/>
          </a:blip>
          <a:stretch>
            <a:fillRect/>
          </a:stretch>
        </p:blipFill>
        <p:spPr>
          <a:xfrm>
            <a:off x="1303799" y="0"/>
            <a:ext cx="703050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4"/>
          <p:cNvSpPr txBox="1"/>
          <p:nvPr>
            <p:ph type="title"/>
          </p:nvPr>
        </p:nvSpPr>
        <p:spPr>
          <a:xfrm>
            <a:off x="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Presentation : </a:t>
            </a:r>
            <a:r>
              <a:rPr b="0" lang="en" sz="2011">
                <a:solidFill>
                  <a:srgbClr val="000000"/>
                </a:solidFill>
                <a:latin typeface="Times New Roman"/>
                <a:ea typeface="Times New Roman"/>
                <a:cs typeface="Times New Roman"/>
                <a:sym typeface="Times New Roman"/>
              </a:rPr>
              <a:t>Here are some glimpse from our project showcase. We were highly praised by our </a:t>
            </a:r>
            <a:r>
              <a:rPr b="0" lang="en" sz="2011">
                <a:solidFill>
                  <a:srgbClr val="000000"/>
                </a:solidFill>
                <a:latin typeface="Times New Roman"/>
                <a:ea typeface="Times New Roman"/>
                <a:cs typeface="Times New Roman"/>
                <a:sym typeface="Times New Roman"/>
              </a:rPr>
              <a:t>honorable</a:t>
            </a:r>
            <a:r>
              <a:rPr b="0" lang="en" sz="2011">
                <a:solidFill>
                  <a:srgbClr val="000000"/>
                </a:solidFill>
                <a:latin typeface="Times New Roman"/>
                <a:ea typeface="Times New Roman"/>
                <a:cs typeface="Times New Roman"/>
                <a:sym typeface="Times New Roman"/>
              </a:rPr>
              <a:t> faculties.</a:t>
            </a:r>
            <a:endParaRPr b="0" sz="2011">
              <a:solidFill>
                <a:srgbClr val="000000"/>
              </a:solidFill>
              <a:latin typeface="Times New Roman"/>
              <a:ea typeface="Times New Roman"/>
              <a:cs typeface="Times New Roman"/>
              <a:sym typeface="Times New Roman"/>
            </a:endParaRPr>
          </a:p>
        </p:txBody>
      </p:sp>
      <p:pic>
        <p:nvPicPr>
          <p:cNvPr id="495" name="Google Shape;495;p44"/>
          <p:cNvPicPr preferRelativeResize="0"/>
          <p:nvPr/>
        </p:nvPicPr>
        <p:blipFill>
          <a:blip r:embed="rId3">
            <a:alphaModFix/>
          </a:blip>
          <a:stretch>
            <a:fillRect/>
          </a:stretch>
        </p:blipFill>
        <p:spPr>
          <a:xfrm>
            <a:off x="4572000" y="999300"/>
            <a:ext cx="4572001" cy="4144200"/>
          </a:xfrm>
          <a:prstGeom prst="rect">
            <a:avLst/>
          </a:prstGeom>
          <a:noFill/>
          <a:ln>
            <a:noFill/>
          </a:ln>
        </p:spPr>
      </p:pic>
      <p:pic>
        <p:nvPicPr>
          <p:cNvPr id="496" name="Google Shape;496;p44"/>
          <p:cNvPicPr preferRelativeResize="0"/>
          <p:nvPr/>
        </p:nvPicPr>
        <p:blipFill>
          <a:blip r:embed="rId4">
            <a:alphaModFix/>
          </a:blip>
          <a:stretch>
            <a:fillRect/>
          </a:stretch>
        </p:blipFill>
        <p:spPr>
          <a:xfrm>
            <a:off x="0" y="999300"/>
            <a:ext cx="4750273" cy="4144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5"/>
          <p:cNvSpPr txBox="1"/>
          <p:nvPr>
            <p:ph type="title"/>
          </p:nvPr>
        </p:nvSpPr>
        <p:spPr>
          <a:xfrm>
            <a:off x="159625" y="-73750"/>
            <a:ext cx="7736700" cy="46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Comments : </a:t>
            </a:r>
            <a:r>
              <a:rPr b="0" lang="en" sz="2022">
                <a:solidFill>
                  <a:srgbClr val="000000"/>
                </a:solidFill>
                <a:latin typeface="Times New Roman"/>
                <a:ea typeface="Times New Roman"/>
                <a:cs typeface="Times New Roman"/>
                <a:sym typeface="Times New Roman"/>
              </a:rPr>
              <a:t>Here are some inspiring comments given to us by who have visited our stall during capstone project showcase.</a:t>
            </a:r>
            <a:endParaRPr b="0" sz="2022">
              <a:solidFill>
                <a:srgbClr val="000000"/>
              </a:solidFill>
              <a:latin typeface="Times New Roman"/>
              <a:ea typeface="Times New Roman"/>
              <a:cs typeface="Times New Roman"/>
              <a:sym typeface="Times New Roman"/>
            </a:endParaRPr>
          </a:p>
        </p:txBody>
      </p:sp>
      <p:pic>
        <p:nvPicPr>
          <p:cNvPr id="502" name="Google Shape;502;p45"/>
          <p:cNvPicPr preferRelativeResize="0"/>
          <p:nvPr/>
        </p:nvPicPr>
        <p:blipFill>
          <a:blip r:embed="rId3">
            <a:alphaModFix/>
          </a:blip>
          <a:stretch>
            <a:fillRect/>
          </a:stretch>
        </p:blipFill>
        <p:spPr>
          <a:xfrm>
            <a:off x="0" y="767900"/>
            <a:ext cx="4655901" cy="4375599"/>
          </a:xfrm>
          <a:prstGeom prst="rect">
            <a:avLst/>
          </a:prstGeom>
          <a:noFill/>
          <a:ln>
            <a:noFill/>
          </a:ln>
        </p:spPr>
      </p:pic>
      <p:pic>
        <p:nvPicPr>
          <p:cNvPr id="503" name="Google Shape;503;p45"/>
          <p:cNvPicPr preferRelativeResize="0"/>
          <p:nvPr/>
        </p:nvPicPr>
        <p:blipFill>
          <a:blip r:embed="rId4">
            <a:alphaModFix/>
          </a:blip>
          <a:stretch>
            <a:fillRect/>
          </a:stretch>
        </p:blipFill>
        <p:spPr>
          <a:xfrm>
            <a:off x="4655900" y="767900"/>
            <a:ext cx="4488099" cy="437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4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nvSpPr>
        <p:spPr>
          <a:xfrm>
            <a:off x="849800" y="566525"/>
            <a:ext cx="73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
        <p:nvSpPr>
          <p:cNvPr id="303" name="Google Shape;303;p17"/>
          <p:cNvSpPr txBox="1"/>
          <p:nvPr>
            <p:ph idx="1" type="body"/>
          </p:nvPr>
        </p:nvSpPr>
        <p:spPr>
          <a:xfrm>
            <a:off x="1116775" y="267425"/>
            <a:ext cx="7439700" cy="5049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rgbClr val="0000FF"/>
                </a:solidFill>
              </a:rPr>
              <a:t>“</a:t>
            </a:r>
            <a:r>
              <a:rPr lang="en">
                <a:solidFill>
                  <a:srgbClr val="0000FF"/>
                </a:solidFill>
              </a:rPr>
              <a:t> </a:t>
            </a:r>
            <a:r>
              <a:rPr b="1" lang="en" sz="1200" u="sng">
                <a:solidFill>
                  <a:srgbClr val="0000FF"/>
                </a:solidFill>
                <a:latin typeface="Arial"/>
                <a:ea typeface="Arial"/>
                <a:cs typeface="Arial"/>
                <a:sym typeface="Arial"/>
                <a:hlinkClick r:id="rId3">
                  <a:extLst>
                    <a:ext uri="{A12FA001-AC4F-418D-AE19-62706E023703}">
                      <ahyp:hlinkClr val="tx"/>
                    </a:ext>
                  </a:extLst>
                </a:hlinkClick>
              </a:rPr>
              <a:t>https://ieeexplore.ieee.org/abstract/document/1667933</a:t>
            </a:r>
            <a:r>
              <a:rPr b="1" lang="en" sz="1200">
                <a:solidFill>
                  <a:srgbClr val="0000FF"/>
                </a:solidFill>
                <a:latin typeface="Arial"/>
                <a:ea typeface="Arial"/>
                <a:cs typeface="Arial"/>
                <a:sym typeface="Arial"/>
              </a:rPr>
              <a:t> ”</a:t>
            </a:r>
            <a:endParaRPr b="1" sz="1200">
              <a:solidFill>
                <a:srgbClr val="0000FF"/>
              </a:solidFill>
              <a:latin typeface="Arial"/>
              <a:ea typeface="Arial"/>
              <a:cs typeface="Arial"/>
              <a:sym typeface="Arial"/>
            </a:endParaRPr>
          </a:p>
          <a:p>
            <a:pPr indent="0" lvl="0" marL="0" rtl="0" algn="l">
              <a:lnSpc>
                <a:spcPct val="115000"/>
              </a:lnSpc>
              <a:spcBef>
                <a:spcPts val="1200"/>
              </a:spcBef>
              <a:spcAft>
                <a:spcPts val="0"/>
              </a:spcAft>
              <a:buNone/>
            </a:pPr>
            <a:r>
              <a:rPr b="1" lang="en" sz="1200">
                <a:solidFill>
                  <a:srgbClr val="0000FF"/>
                </a:solidFill>
                <a:latin typeface="Arial"/>
                <a:ea typeface="Arial"/>
                <a:cs typeface="Arial"/>
                <a:sym typeface="Arial"/>
              </a:rPr>
              <a:t>“</a:t>
            </a:r>
            <a:r>
              <a:rPr b="1" lang="en" sz="1200">
                <a:solidFill>
                  <a:srgbClr val="0000FF"/>
                </a:solidFill>
                <a:latin typeface="Arial"/>
                <a:ea typeface="Arial"/>
                <a:cs typeface="Arial"/>
                <a:sym typeface="Arial"/>
              </a:rPr>
              <a:t>Semiautonomous Wheelchair Based on Quarry of Environmental Information”</a:t>
            </a:r>
            <a:endParaRPr b="1" sz="1200">
              <a:solidFill>
                <a:srgbClr val="0000FF"/>
              </a:solidFill>
              <a:latin typeface="Arial"/>
              <a:ea typeface="Arial"/>
              <a:cs typeface="Arial"/>
              <a:sym typeface="Arial"/>
            </a:endParaRPr>
          </a:p>
          <a:p>
            <a:pPr indent="0" lvl="0" marL="0" rtl="0" algn="l">
              <a:lnSpc>
                <a:spcPct val="115000"/>
              </a:lnSpc>
              <a:spcBef>
                <a:spcPts val="1200"/>
              </a:spcBef>
              <a:spcAft>
                <a:spcPts val="0"/>
              </a:spcAft>
              <a:buNone/>
            </a:pPr>
            <a:r>
              <a:rPr lang="en" sz="1200">
                <a:solidFill>
                  <a:srgbClr val="202124"/>
                </a:solidFill>
                <a:latin typeface="Arial"/>
                <a:ea typeface="Arial"/>
                <a:cs typeface="Arial"/>
                <a:sym typeface="Arial"/>
              </a:rPr>
              <a:t>The robot adapts to the environment based on the remote and contact information. In order to adapt to the remote environment, the obstacle avoidance problem is treated. This kind of robot motion control is based on position control.</a:t>
            </a:r>
            <a:endParaRPr sz="1200">
              <a:solidFill>
                <a:srgbClr val="202124"/>
              </a:solidFill>
              <a:latin typeface="Arial"/>
              <a:ea typeface="Arial"/>
              <a:cs typeface="Arial"/>
              <a:sym typeface="Arial"/>
            </a:endParaRPr>
          </a:p>
          <a:p>
            <a:pPr indent="0" lvl="0" marL="0" rtl="0" algn="l">
              <a:lnSpc>
                <a:spcPct val="115000"/>
              </a:lnSpc>
              <a:spcBef>
                <a:spcPts val="1200"/>
              </a:spcBef>
              <a:spcAft>
                <a:spcPts val="0"/>
              </a:spcAft>
              <a:buNone/>
            </a:pPr>
            <a:r>
              <a:t/>
            </a:r>
            <a:endParaRPr sz="1200">
              <a:solidFill>
                <a:srgbClr val="202124"/>
              </a:solidFill>
              <a:latin typeface="Arial"/>
              <a:ea typeface="Arial"/>
              <a:cs typeface="Arial"/>
              <a:sym typeface="Arial"/>
            </a:endParaRPr>
          </a:p>
          <a:p>
            <a:pPr indent="0" lvl="0" marL="0" rtl="0" algn="l">
              <a:lnSpc>
                <a:spcPct val="115000"/>
              </a:lnSpc>
              <a:spcBef>
                <a:spcPts val="1200"/>
              </a:spcBef>
              <a:spcAft>
                <a:spcPts val="0"/>
              </a:spcAft>
              <a:buNone/>
            </a:pPr>
            <a:r>
              <a:rPr b="1" lang="en" sz="1200">
                <a:solidFill>
                  <a:srgbClr val="202124"/>
                </a:solidFill>
                <a:latin typeface="Arial"/>
                <a:ea typeface="Arial"/>
                <a:cs typeface="Arial"/>
                <a:sym typeface="Arial"/>
              </a:rPr>
              <a:t>For The Object Detection</a:t>
            </a:r>
            <a:endParaRPr b="1" sz="1200">
              <a:solidFill>
                <a:srgbClr val="202124"/>
              </a:solidFill>
              <a:latin typeface="Arial"/>
              <a:ea typeface="Arial"/>
              <a:cs typeface="Arial"/>
              <a:sym typeface="Arial"/>
            </a:endParaRPr>
          </a:p>
          <a:p>
            <a:pPr indent="0" lvl="0" marL="0" rtl="0" algn="l">
              <a:lnSpc>
                <a:spcPct val="115000"/>
              </a:lnSpc>
              <a:spcBef>
                <a:spcPts val="1200"/>
              </a:spcBef>
              <a:spcAft>
                <a:spcPts val="0"/>
              </a:spcAft>
              <a:buNone/>
            </a:pPr>
            <a:r>
              <a:rPr b="1" lang="en" sz="1200">
                <a:solidFill>
                  <a:srgbClr val="0000FF"/>
                </a:solidFill>
                <a:latin typeface="Arial"/>
                <a:ea typeface="Arial"/>
                <a:cs typeface="Arial"/>
                <a:sym typeface="Arial"/>
              </a:rPr>
              <a:t>“</a:t>
            </a:r>
            <a:r>
              <a:rPr b="1" lang="en" sz="1200">
                <a:solidFill>
                  <a:srgbClr val="0000FF"/>
                </a:solidFill>
                <a:highlight>
                  <a:srgbClr val="FFFFFF"/>
                </a:highlight>
                <a:latin typeface="Arial"/>
                <a:ea typeface="Arial"/>
                <a:cs typeface="Arial"/>
                <a:sym typeface="Arial"/>
              </a:rPr>
              <a:t>Real-Time Object Detection Using YOLO: A Review</a:t>
            </a:r>
            <a:r>
              <a:rPr b="1" lang="en" sz="1200">
                <a:solidFill>
                  <a:srgbClr val="0000FF"/>
                </a:solidFill>
                <a:latin typeface="Arial"/>
                <a:ea typeface="Arial"/>
                <a:cs typeface="Arial"/>
                <a:sym typeface="Arial"/>
              </a:rPr>
              <a:t>”</a:t>
            </a:r>
            <a:endParaRPr b="1" sz="1200">
              <a:solidFill>
                <a:srgbClr val="0000FF"/>
              </a:solidFill>
              <a:latin typeface="Arial"/>
              <a:ea typeface="Arial"/>
              <a:cs typeface="Arial"/>
              <a:sym typeface="Arial"/>
            </a:endParaRPr>
          </a:p>
          <a:p>
            <a:pPr indent="0" lvl="0" marL="0" rtl="0" algn="l">
              <a:spcBef>
                <a:spcPts val="1200"/>
              </a:spcBef>
              <a:spcAft>
                <a:spcPts val="0"/>
              </a:spcAft>
              <a:buNone/>
            </a:pPr>
            <a:r>
              <a:rPr b="1" lang="en" sz="1200">
                <a:solidFill>
                  <a:srgbClr val="4A86E8"/>
                </a:solidFill>
                <a:highlight>
                  <a:srgbClr val="FFFFFF"/>
                </a:highlight>
                <a:latin typeface="Arial"/>
                <a:ea typeface="Arial"/>
                <a:cs typeface="Arial"/>
                <a:sym typeface="Arial"/>
              </a:rPr>
              <a:t>“https://www.researchgate.net/publication/351411017_Real-Time_Object_Detection_Using_YOLO_A_Review”</a:t>
            </a:r>
            <a:endParaRPr b="1" sz="1200">
              <a:solidFill>
                <a:srgbClr val="4A86E8"/>
              </a:solidFill>
              <a:latin typeface="Arial"/>
              <a:ea typeface="Arial"/>
              <a:cs typeface="Arial"/>
              <a:sym typeface="Arial"/>
            </a:endParaRPr>
          </a:p>
          <a:p>
            <a:pPr indent="0" lvl="0" marL="0" rtl="0" algn="just">
              <a:lnSpc>
                <a:spcPct val="125454"/>
              </a:lnSpc>
              <a:spcBef>
                <a:spcPts val="1200"/>
              </a:spcBef>
              <a:spcAft>
                <a:spcPts val="0"/>
              </a:spcAft>
              <a:buNone/>
            </a:pPr>
            <a:r>
              <a:rPr lang="en" sz="1200">
                <a:solidFill>
                  <a:srgbClr val="000000"/>
                </a:solidFill>
                <a:latin typeface="Arial"/>
                <a:ea typeface="Arial"/>
                <a:cs typeface="Arial"/>
                <a:sym typeface="Arial"/>
              </a:rPr>
              <a:t>A study has been done in by </a:t>
            </a:r>
            <a:r>
              <a:rPr b="1" lang="en" sz="1200">
                <a:highlight>
                  <a:srgbClr val="FFFFFF"/>
                </a:highlight>
                <a:uFill>
                  <a:noFill/>
                </a:uFill>
                <a:latin typeface="Arial"/>
                <a:ea typeface="Arial"/>
                <a:cs typeface="Arial"/>
                <a:sym typeface="Arial"/>
                <a:hlinkClick r:id="rId4"/>
              </a:rPr>
              <a:t>Upulie Handalage</a:t>
            </a:r>
            <a:r>
              <a:rPr lang="en" sz="1200">
                <a:latin typeface="Arial"/>
                <a:ea typeface="Arial"/>
                <a:cs typeface="Arial"/>
                <a:sym typeface="Arial"/>
              </a:rPr>
              <a:t>, </a:t>
            </a:r>
            <a:r>
              <a:rPr b="1" lang="en" sz="1200">
                <a:highlight>
                  <a:srgbClr val="FFFFFF"/>
                </a:highlight>
                <a:uFill>
                  <a:noFill/>
                </a:uFill>
                <a:latin typeface="Arial"/>
                <a:ea typeface="Arial"/>
                <a:cs typeface="Arial"/>
                <a:sym typeface="Arial"/>
                <a:hlinkClick r:id="rId5"/>
              </a:rPr>
              <a:t>Lakshini Kuganandamurthy</a:t>
            </a:r>
            <a:r>
              <a:rPr b="1" lang="en" sz="1200">
                <a:latin typeface="Arial"/>
                <a:ea typeface="Arial"/>
                <a:cs typeface="Arial"/>
                <a:sym typeface="Arial"/>
              </a:rPr>
              <a:t> </a:t>
            </a:r>
            <a:r>
              <a:rPr lang="en" sz="1200">
                <a:solidFill>
                  <a:srgbClr val="000000"/>
                </a:solidFill>
                <a:latin typeface="Arial"/>
                <a:ea typeface="Arial"/>
                <a:cs typeface="Arial"/>
                <a:sym typeface="Arial"/>
              </a:rPr>
              <a:t>to detect object. They used Convolutional Neural Networks to data pre-processing. Then, they used a YOLO detector for their model. </a:t>
            </a:r>
            <a:endParaRPr sz="1200">
              <a:solidFill>
                <a:srgbClr val="000000"/>
              </a:solidFill>
              <a:latin typeface="Arial"/>
              <a:ea typeface="Arial"/>
              <a:cs typeface="Arial"/>
              <a:sym typeface="Arial"/>
            </a:endParaRPr>
          </a:p>
          <a:p>
            <a:pPr indent="0" lvl="0" marL="0" rtl="0" algn="l">
              <a:lnSpc>
                <a:spcPct val="115000"/>
              </a:lnSpc>
              <a:spcBef>
                <a:spcPts val="800"/>
              </a:spcBef>
              <a:spcAft>
                <a:spcPts val="0"/>
              </a:spcAft>
              <a:buNone/>
            </a:pPr>
            <a:r>
              <a:rPr b="1" lang="en" sz="1200">
                <a:solidFill>
                  <a:srgbClr val="0000FF"/>
                </a:solidFill>
                <a:latin typeface="Arial"/>
                <a:ea typeface="Arial"/>
                <a:cs typeface="Arial"/>
                <a:sym typeface="Arial"/>
              </a:rPr>
              <a:t>“CPU Based YOLO: A Real Time Object Detection Algorithm”</a:t>
            </a:r>
            <a:endParaRPr b="1" sz="1200">
              <a:solidFill>
                <a:srgbClr val="0000FF"/>
              </a:solidFill>
              <a:latin typeface="Arial"/>
              <a:ea typeface="Arial"/>
              <a:cs typeface="Arial"/>
              <a:sym typeface="Arial"/>
            </a:endParaRPr>
          </a:p>
          <a:p>
            <a:pPr indent="0" lvl="0" marL="0" rtl="0" algn="l">
              <a:lnSpc>
                <a:spcPct val="115000"/>
              </a:lnSpc>
              <a:spcBef>
                <a:spcPts val="1200"/>
              </a:spcBef>
              <a:spcAft>
                <a:spcPts val="0"/>
              </a:spcAft>
              <a:buNone/>
            </a:pPr>
            <a:r>
              <a:rPr b="1" lang="en" sz="1200">
                <a:solidFill>
                  <a:srgbClr val="4A86E8"/>
                </a:solidFill>
                <a:latin typeface="Arial"/>
                <a:ea typeface="Arial"/>
                <a:cs typeface="Arial"/>
                <a:sym typeface="Arial"/>
              </a:rPr>
              <a:t>“</a:t>
            </a:r>
            <a:r>
              <a:rPr b="1" lang="en" sz="1200" u="sng">
                <a:solidFill>
                  <a:srgbClr val="4A86E8"/>
                </a:solidFill>
                <a:latin typeface="Arial"/>
                <a:ea typeface="Arial"/>
                <a:cs typeface="Arial"/>
                <a:sym typeface="Arial"/>
                <a:hlinkClick r:id="rId6">
                  <a:extLst>
                    <a:ext uri="{A12FA001-AC4F-418D-AE19-62706E023703}">
                      <ahyp:hlinkClr val="tx"/>
                    </a:ext>
                  </a:extLst>
                </a:hlinkClick>
              </a:rPr>
              <a:t>https://ieeexplore.ieee.org/document/9230778</a:t>
            </a:r>
            <a:r>
              <a:rPr b="1" lang="en" sz="1200">
                <a:solidFill>
                  <a:srgbClr val="4A86E8"/>
                </a:solidFill>
                <a:latin typeface="Arial"/>
                <a:ea typeface="Arial"/>
                <a:cs typeface="Arial"/>
                <a:sym typeface="Arial"/>
              </a:rPr>
              <a:t>”</a:t>
            </a:r>
            <a:endParaRPr b="1" sz="1200">
              <a:solidFill>
                <a:srgbClr val="4A86E8"/>
              </a:solidFill>
              <a:latin typeface="Arial"/>
              <a:ea typeface="Arial"/>
              <a:cs typeface="Arial"/>
              <a:sym typeface="Arial"/>
            </a:endParaRPr>
          </a:p>
          <a:p>
            <a:pPr indent="0" lvl="0" marL="0" rtl="0" algn="l">
              <a:lnSpc>
                <a:spcPct val="115000"/>
              </a:lnSpc>
              <a:spcBef>
                <a:spcPts val="1200"/>
              </a:spcBef>
              <a:spcAft>
                <a:spcPts val="0"/>
              </a:spcAft>
              <a:buNone/>
            </a:pPr>
            <a:r>
              <a:rPr lang="en" sz="1200">
                <a:solidFill>
                  <a:srgbClr val="000000"/>
                </a:solidFill>
                <a:latin typeface="Arial"/>
                <a:ea typeface="Arial"/>
                <a:cs typeface="Arial"/>
                <a:sym typeface="Arial"/>
              </a:rPr>
              <a:t>Another </a:t>
            </a:r>
            <a:r>
              <a:rPr lang="en" sz="1200">
                <a:solidFill>
                  <a:srgbClr val="000000"/>
                </a:solidFill>
                <a:latin typeface="Arial"/>
                <a:ea typeface="Arial"/>
                <a:cs typeface="Arial"/>
                <a:sym typeface="Arial"/>
              </a:rPr>
              <a:t>research</a:t>
            </a:r>
            <a:r>
              <a:rPr lang="en" sz="1200">
                <a:solidFill>
                  <a:srgbClr val="000000"/>
                </a:solidFill>
                <a:latin typeface="Arial"/>
                <a:ea typeface="Arial"/>
                <a:cs typeface="Arial"/>
                <a:sym typeface="Arial"/>
              </a:rPr>
              <a:t> done by </a:t>
            </a:r>
            <a:r>
              <a:rPr b="1" lang="en" sz="1200">
                <a:solidFill>
                  <a:srgbClr val="000000"/>
                </a:solidFill>
                <a:latin typeface="Arial"/>
                <a:ea typeface="Arial"/>
                <a:cs typeface="Arial"/>
                <a:sym typeface="Arial"/>
              </a:rPr>
              <a:t>Md. Bahar Ullah t</a:t>
            </a:r>
            <a:r>
              <a:rPr lang="en" sz="1200">
                <a:solidFill>
                  <a:srgbClr val="000000"/>
                </a:solidFill>
                <a:latin typeface="Arial"/>
                <a:ea typeface="Arial"/>
                <a:cs typeface="Arial"/>
                <a:sym typeface="Arial"/>
              </a:rPr>
              <a:t>o detect object,in this computer vision with Deep Learning has been established and accomplished with time, primarily over one particular well-known algorithm named Convolutional Neural Networks (CNN). To generate a single step procedure including object detection and classification You Only Look Once (YOLO)</a:t>
            </a:r>
            <a:r>
              <a:rPr lang="en" sz="12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was introduced.</a:t>
            </a:r>
            <a:endParaRPr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0"/>
              </a:spcAft>
              <a:buNone/>
            </a:pPr>
            <a:r>
              <a:t/>
            </a:r>
            <a:endParaRPr b="1" sz="1400">
              <a:solidFill>
                <a:srgbClr val="0000FF"/>
              </a:solidFill>
              <a:latin typeface="Arial"/>
              <a:ea typeface="Arial"/>
              <a:cs typeface="Arial"/>
              <a:sym typeface="Arial"/>
            </a:endParaRPr>
          </a:p>
          <a:p>
            <a:pPr indent="0" lvl="0" marL="0" rtl="0" algn="l">
              <a:spcBef>
                <a:spcPts val="1200"/>
              </a:spcBef>
              <a:spcAft>
                <a:spcPts val="1200"/>
              </a:spcAft>
              <a:buNone/>
            </a:pPr>
            <a:r>
              <a:t/>
            </a:r>
            <a:endParaRPr b="1" sz="1400">
              <a:solidFill>
                <a:srgbClr val="0000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679200" y="366375"/>
            <a:ext cx="3892800" cy="51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200"/>
              <a:t>Proposed solution:</a:t>
            </a:r>
            <a:endParaRPr sz="3200"/>
          </a:p>
        </p:txBody>
      </p:sp>
      <p:sp>
        <p:nvSpPr>
          <p:cNvPr id="309" name="Google Shape;309;p18"/>
          <p:cNvSpPr/>
          <p:nvPr/>
        </p:nvSpPr>
        <p:spPr>
          <a:xfrm>
            <a:off x="3545100" y="1120650"/>
            <a:ext cx="2053800" cy="6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t>Demo chair</a:t>
            </a:r>
            <a:endParaRPr sz="2200"/>
          </a:p>
        </p:txBody>
      </p:sp>
      <p:sp>
        <p:nvSpPr>
          <p:cNvPr id="310" name="Google Shape;310;p18"/>
          <p:cNvSpPr/>
          <p:nvPr/>
        </p:nvSpPr>
        <p:spPr>
          <a:xfrm>
            <a:off x="3077850" y="2327525"/>
            <a:ext cx="2988300" cy="10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lt1"/>
              </a:buClr>
              <a:buSzPts val="4800"/>
              <a:buFont typeface="Bookman Old Style"/>
              <a:buNone/>
            </a:pPr>
            <a:r>
              <a:rPr lang="en" sz="2200">
                <a:solidFill>
                  <a:schemeClr val="dk1"/>
                </a:solidFill>
              </a:rPr>
              <a:t>ANDROID CONTROL ROBOT CAR</a:t>
            </a:r>
            <a:endParaRPr sz="2200">
              <a:solidFill>
                <a:schemeClr val="dk1"/>
              </a:solidFill>
            </a:endParaRPr>
          </a:p>
        </p:txBody>
      </p:sp>
      <p:sp>
        <p:nvSpPr>
          <p:cNvPr id="311" name="Google Shape;311;p18"/>
          <p:cNvSpPr/>
          <p:nvPr/>
        </p:nvSpPr>
        <p:spPr>
          <a:xfrm>
            <a:off x="3419425" y="3864800"/>
            <a:ext cx="2471100" cy="86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t>Obstacle detection sensor</a:t>
            </a:r>
            <a:endParaRPr sz="2200"/>
          </a:p>
        </p:txBody>
      </p:sp>
      <p:sp>
        <p:nvSpPr>
          <p:cNvPr id="312" name="Google Shape;312;p18"/>
          <p:cNvSpPr/>
          <p:nvPr/>
        </p:nvSpPr>
        <p:spPr>
          <a:xfrm>
            <a:off x="1451100" y="1278700"/>
            <a:ext cx="1508700" cy="1896600"/>
          </a:xfrm>
          <a:prstGeom prst="curvedRightArrow">
            <a:avLst>
              <a:gd fmla="val 25000" name="adj1"/>
              <a:gd fmla="val 50000" name="adj2"/>
              <a:gd fmla="val 25000" name="adj3"/>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6292875" y="2772900"/>
            <a:ext cx="1508700" cy="1896600"/>
          </a:xfrm>
          <a:prstGeom prst="curvedLeftArrow">
            <a:avLst>
              <a:gd fmla="val 25000" name="adj1"/>
              <a:gd fmla="val 50000" name="adj2"/>
              <a:gd fmla="val 25000" name="adj3"/>
            </a:avLst>
          </a:prstGeom>
          <a:solidFill>
            <a:schemeClr val="lt2"/>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604050" y="316100"/>
            <a:ext cx="3587400" cy="55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00"/>
              <a:t>Demo Chair</a:t>
            </a:r>
            <a:endParaRPr sz="3300"/>
          </a:p>
        </p:txBody>
      </p:sp>
      <p:sp>
        <p:nvSpPr>
          <p:cNvPr id="319" name="Google Shape;319;p19"/>
          <p:cNvSpPr txBox="1"/>
          <p:nvPr>
            <p:ph idx="1" type="body"/>
          </p:nvPr>
        </p:nvSpPr>
        <p:spPr>
          <a:xfrm>
            <a:off x="604050" y="1450000"/>
            <a:ext cx="5229000" cy="2471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Font typeface="Arial"/>
              <a:buChar char="●"/>
            </a:pPr>
            <a:r>
              <a:rPr lang="en" sz="2400">
                <a:latin typeface="Arial"/>
                <a:ea typeface="Arial"/>
                <a:cs typeface="Arial"/>
                <a:sym typeface="Arial"/>
              </a:rPr>
              <a:t>We make a demo chair by using light weight PVC board.</a:t>
            </a:r>
            <a:endParaRPr sz="2400">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 sz="2400">
                <a:latin typeface="Arial"/>
                <a:ea typeface="Arial"/>
                <a:cs typeface="Arial"/>
                <a:sym typeface="Arial"/>
              </a:rPr>
              <a:t>This demo chair will work as a wheelchair while demonstrating the project.</a:t>
            </a:r>
            <a:endParaRPr sz="2400">
              <a:latin typeface="Arial"/>
              <a:ea typeface="Arial"/>
              <a:cs typeface="Arial"/>
              <a:sym typeface="Arial"/>
            </a:endParaRPr>
          </a:p>
        </p:txBody>
      </p:sp>
      <p:pic>
        <p:nvPicPr>
          <p:cNvPr id="320" name="Google Shape;320;p19"/>
          <p:cNvPicPr preferRelativeResize="0"/>
          <p:nvPr/>
        </p:nvPicPr>
        <p:blipFill>
          <a:blip r:embed="rId3">
            <a:alphaModFix/>
          </a:blip>
          <a:stretch>
            <a:fillRect/>
          </a:stretch>
        </p:blipFill>
        <p:spPr>
          <a:xfrm>
            <a:off x="6264150" y="756750"/>
            <a:ext cx="2523324" cy="38576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txBox="1"/>
          <p:nvPr>
            <p:ph type="title"/>
          </p:nvPr>
        </p:nvSpPr>
        <p:spPr>
          <a:xfrm>
            <a:off x="776450" y="402700"/>
            <a:ext cx="5990700" cy="8328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lang="en" sz="2700">
                <a:latin typeface="Arial"/>
                <a:ea typeface="Arial"/>
                <a:cs typeface="Arial"/>
                <a:sym typeface="Arial"/>
              </a:rPr>
              <a:t>ANDROID CONTROL ROBOT CAR</a:t>
            </a:r>
            <a:endParaRPr sz="2700">
              <a:latin typeface="Arial"/>
              <a:ea typeface="Arial"/>
              <a:cs typeface="Arial"/>
              <a:sym typeface="Arial"/>
            </a:endParaRPr>
          </a:p>
          <a:p>
            <a:pPr indent="0" lvl="0" marL="0" rtl="0" algn="l">
              <a:spcBef>
                <a:spcPts val="0"/>
              </a:spcBef>
              <a:spcAft>
                <a:spcPts val="0"/>
              </a:spcAft>
              <a:buNone/>
            </a:pPr>
            <a:r>
              <a:t/>
            </a:r>
            <a:endParaRPr sz="2300"/>
          </a:p>
        </p:txBody>
      </p:sp>
      <p:sp>
        <p:nvSpPr>
          <p:cNvPr id="326" name="Google Shape;326;p20"/>
          <p:cNvSpPr txBox="1"/>
          <p:nvPr>
            <p:ph idx="1" type="body"/>
          </p:nvPr>
        </p:nvSpPr>
        <p:spPr>
          <a:xfrm>
            <a:off x="833925" y="1235500"/>
            <a:ext cx="3795600" cy="2932500"/>
          </a:xfrm>
          <a:prstGeom prst="rect">
            <a:avLst/>
          </a:prstGeom>
        </p:spPr>
        <p:txBody>
          <a:bodyPr anchorCtr="0" anchor="t" bIns="91425" lIns="91425" spcFirstLastPara="1" rIns="91425" wrap="square" tIns="91425">
            <a:normAutofit/>
          </a:bodyPr>
          <a:lstStyle/>
          <a:p>
            <a:pPr indent="-228600" lvl="0" marL="228600" rtl="0" algn="l">
              <a:spcBef>
                <a:spcPts val="0"/>
              </a:spcBef>
              <a:spcAft>
                <a:spcPts val="0"/>
              </a:spcAft>
              <a:buClr>
                <a:schemeClr val="dk1"/>
              </a:buClr>
              <a:buSzPts val="2000"/>
              <a:buFont typeface="Arial"/>
              <a:buChar char="●"/>
            </a:pPr>
            <a:r>
              <a:rPr lang="en">
                <a:latin typeface="Arial"/>
                <a:ea typeface="Arial"/>
                <a:cs typeface="Arial"/>
                <a:sym typeface="Arial"/>
              </a:rPr>
              <a:t>We create a bluetooth Controlled robot car which is built using Microcontroller in which serial communication is done via Bluetooth and programming is done in embedded C language.</a:t>
            </a:r>
            <a:endParaRPr>
              <a:latin typeface="Arial"/>
              <a:ea typeface="Arial"/>
              <a:cs typeface="Arial"/>
              <a:sym typeface="Arial"/>
            </a:endParaRPr>
          </a:p>
          <a:p>
            <a:pPr indent="0" lvl="0" marL="0" rtl="0" algn="l">
              <a:spcBef>
                <a:spcPts val="1200"/>
              </a:spcBef>
              <a:spcAft>
                <a:spcPts val="1200"/>
              </a:spcAft>
              <a:buNone/>
            </a:pPr>
            <a:r>
              <a:t/>
            </a:r>
            <a:endParaRPr/>
          </a:p>
        </p:txBody>
      </p:sp>
      <p:pic>
        <p:nvPicPr>
          <p:cNvPr id="327" name="Google Shape;327;p20"/>
          <p:cNvPicPr preferRelativeResize="0"/>
          <p:nvPr/>
        </p:nvPicPr>
        <p:blipFill>
          <a:blip r:embed="rId3">
            <a:alphaModFix/>
          </a:blip>
          <a:stretch>
            <a:fillRect/>
          </a:stretch>
        </p:blipFill>
        <p:spPr>
          <a:xfrm>
            <a:off x="4856150" y="1235500"/>
            <a:ext cx="4094700" cy="293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txBox="1"/>
          <p:nvPr>
            <p:ph type="title"/>
          </p:nvPr>
        </p:nvSpPr>
        <p:spPr>
          <a:xfrm>
            <a:off x="459750" y="0"/>
            <a:ext cx="6766500" cy="55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900"/>
              <a:t>Block Diagram for robot car:</a:t>
            </a:r>
            <a:endParaRPr sz="2900"/>
          </a:p>
        </p:txBody>
      </p:sp>
      <p:pic>
        <p:nvPicPr>
          <p:cNvPr id="333" name="Google Shape;333;p21"/>
          <p:cNvPicPr preferRelativeResize="0"/>
          <p:nvPr/>
        </p:nvPicPr>
        <p:blipFill rotWithShape="1">
          <a:blip r:embed="rId3">
            <a:alphaModFix/>
          </a:blip>
          <a:srcRect b="0" l="0" r="0" t="0"/>
          <a:stretch/>
        </p:blipFill>
        <p:spPr>
          <a:xfrm>
            <a:off x="0" y="617800"/>
            <a:ext cx="9144000" cy="452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2"/>
          <p:cNvSpPr txBox="1"/>
          <p:nvPr>
            <p:ph type="title"/>
          </p:nvPr>
        </p:nvSpPr>
        <p:spPr>
          <a:xfrm>
            <a:off x="776450" y="215525"/>
            <a:ext cx="6867000" cy="51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00"/>
              <a:t>Component for robot car:</a:t>
            </a:r>
            <a:endParaRPr/>
          </a:p>
        </p:txBody>
      </p:sp>
      <p:sp>
        <p:nvSpPr>
          <p:cNvPr id="339" name="Google Shape;339;p22"/>
          <p:cNvSpPr txBox="1"/>
          <p:nvPr>
            <p:ph idx="1" type="body"/>
          </p:nvPr>
        </p:nvSpPr>
        <p:spPr>
          <a:xfrm>
            <a:off x="776450" y="991350"/>
            <a:ext cx="7591200" cy="3465600"/>
          </a:xfrm>
          <a:prstGeom prst="rect">
            <a:avLst/>
          </a:prstGeom>
        </p:spPr>
        <p:txBody>
          <a:bodyPr anchorCtr="0" anchor="t" bIns="91425" lIns="91425" spcFirstLastPara="1" rIns="91425" wrap="square" tIns="91425">
            <a:normAutofit fontScale="85000" lnSpcReduction="20000"/>
          </a:bodyPr>
          <a:lstStyle/>
          <a:p>
            <a:pPr indent="-368935" lvl="0" marL="457200" rtl="0" algn="l">
              <a:lnSpc>
                <a:spcPct val="100000"/>
              </a:lnSpc>
              <a:spcBef>
                <a:spcPts val="0"/>
              </a:spcBef>
              <a:spcAft>
                <a:spcPts val="0"/>
              </a:spcAft>
              <a:buClr>
                <a:schemeClr val="dk1"/>
              </a:buClr>
              <a:buSzPct val="100000"/>
              <a:buFont typeface="Arial"/>
              <a:buAutoNum type="arabicPeriod"/>
            </a:pPr>
            <a:r>
              <a:rPr lang="en" sz="2600">
                <a:latin typeface="Arial"/>
                <a:ea typeface="Arial"/>
                <a:cs typeface="Arial"/>
                <a:sym typeface="Arial"/>
              </a:rPr>
              <a:t>Arduino</a:t>
            </a:r>
            <a:r>
              <a:rPr lang="en" sz="2600">
                <a:latin typeface="Arial"/>
                <a:ea typeface="Arial"/>
                <a:cs typeface="Arial"/>
                <a:sym typeface="Arial"/>
              </a:rPr>
              <a:t> UNO</a:t>
            </a:r>
            <a:endParaRPr sz="2600">
              <a:latin typeface="Arial"/>
              <a:ea typeface="Arial"/>
              <a:cs typeface="Arial"/>
              <a:sym typeface="Arial"/>
            </a:endParaRPr>
          </a:p>
          <a:p>
            <a:pPr indent="-368935" lvl="0" marL="457200" rtl="0" algn="l">
              <a:lnSpc>
                <a:spcPct val="100000"/>
              </a:lnSpc>
              <a:spcBef>
                <a:spcPts val="0"/>
              </a:spcBef>
              <a:spcAft>
                <a:spcPts val="0"/>
              </a:spcAft>
              <a:buClr>
                <a:schemeClr val="dk1"/>
              </a:buClr>
              <a:buSzPct val="100000"/>
              <a:buFont typeface="Arial"/>
              <a:buAutoNum type="arabicPeriod"/>
            </a:pPr>
            <a:r>
              <a:rPr lang="en" sz="2600">
                <a:latin typeface="Arial"/>
                <a:ea typeface="Arial"/>
                <a:cs typeface="Arial"/>
                <a:sym typeface="Arial"/>
              </a:rPr>
              <a:t>BLUETOOTH MODULE</a:t>
            </a:r>
            <a:endParaRPr sz="2600">
              <a:latin typeface="Arial"/>
              <a:ea typeface="Arial"/>
              <a:cs typeface="Arial"/>
              <a:sym typeface="Arial"/>
            </a:endParaRPr>
          </a:p>
          <a:p>
            <a:pPr indent="-368935" lvl="0" marL="457200" rtl="0" algn="l">
              <a:lnSpc>
                <a:spcPct val="100000"/>
              </a:lnSpc>
              <a:spcBef>
                <a:spcPts val="0"/>
              </a:spcBef>
              <a:spcAft>
                <a:spcPts val="0"/>
              </a:spcAft>
              <a:buClr>
                <a:schemeClr val="dk1"/>
              </a:buClr>
              <a:buSzPct val="100000"/>
              <a:buFont typeface="Arial"/>
              <a:buAutoNum type="arabicPeriod"/>
            </a:pPr>
            <a:r>
              <a:rPr lang="en" sz="2600">
                <a:latin typeface="Arial"/>
                <a:ea typeface="Arial"/>
                <a:cs typeface="Arial"/>
                <a:sym typeface="Arial"/>
              </a:rPr>
              <a:t>MOTOR DRIVER L298N</a:t>
            </a:r>
            <a:endParaRPr sz="2600">
              <a:latin typeface="Arial"/>
              <a:ea typeface="Arial"/>
              <a:cs typeface="Arial"/>
              <a:sym typeface="Arial"/>
            </a:endParaRPr>
          </a:p>
          <a:p>
            <a:pPr indent="-368935" lvl="0" marL="457200" rtl="0" algn="l">
              <a:lnSpc>
                <a:spcPct val="100000"/>
              </a:lnSpc>
              <a:spcBef>
                <a:spcPts val="0"/>
              </a:spcBef>
              <a:spcAft>
                <a:spcPts val="0"/>
              </a:spcAft>
              <a:buClr>
                <a:schemeClr val="dk1"/>
              </a:buClr>
              <a:buSzPct val="100000"/>
              <a:buFont typeface="Arial"/>
              <a:buAutoNum type="arabicPeriod"/>
            </a:pPr>
            <a:r>
              <a:rPr lang="en" sz="2600">
                <a:latin typeface="Arial"/>
                <a:ea typeface="Arial"/>
                <a:cs typeface="Arial"/>
                <a:sym typeface="Arial"/>
              </a:rPr>
              <a:t>4 wheels</a:t>
            </a:r>
            <a:endParaRPr sz="2600">
              <a:latin typeface="Arial"/>
              <a:ea typeface="Arial"/>
              <a:cs typeface="Arial"/>
              <a:sym typeface="Arial"/>
            </a:endParaRPr>
          </a:p>
          <a:p>
            <a:pPr indent="-368935" lvl="0" marL="457200" rtl="0" algn="l">
              <a:lnSpc>
                <a:spcPct val="100000"/>
              </a:lnSpc>
              <a:spcBef>
                <a:spcPts val="0"/>
              </a:spcBef>
              <a:spcAft>
                <a:spcPts val="0"/>
              </a:spcAft>
              <a:buClr>
                <a:schemeClr val="dk1"/>
              </a:buClr>
              <a:buSzPct val="100000"/>
              <a:buFont typeface="Arial"/>
              <a:buAutoNum type="arabicPeriod"/>
            </a:pPr>
            <a:r>
              <a:rPr lang="en" sz="2600">
                <a:latin typeface="Arial"/>
                <a:ea typeface="Arial"/>
                <a:cs typeface="Arial"/>
                <a:sym typeface="Arial"/>
              </a:rPr>
              <a:t>4 Gear Motor</a:t>
            </a:r>
            <a:endParaRPr sz="2600">
              <a:latin typeface="Arial"/>
              <a:ea typeface="Arial"/>
              <a:cs typeface="Arial"/>
              <a:sym typeface="Arial"/>
            </a:endParaRPr>
          </a:p>
          <a:p>
            <a:pPr indent="-368935" lvl="0" marL="457200" rtl="0" algn="l">
              <a:lnSpc>
                <a:spcPct val="100000"/>
              </a:lnSpc>
              <a:spcBef>
                <a:spcPts val="0"/>
              </a:spcBef>
              <a:spcAft>
                <a:spcPts val="0"/>
              </a:spcAft>
              <a:buClr>
                <a:schemeClr val="dk1"/>
              </a:buClr>
              <a:buSzPct val="100000"/>
              <a:buFont typeface="Arial"/>
              <a:buAutoNum type="arabicPeriod"/>
            </a:pPr>
            <a:r>
              <a:rPr lang="en" sz="2600">
                <a:latin typeface="Arial"/>
                <a:ea typeface="Arial"/>
                <a:cs typeface="Arial"/>
                <a:sym typeface="Arial"/>
              </a:rPr>
              <a:t>Battery</a:t>
            </a:r>
            <a:endParaRPr sz="2600">
              <a:latin typeface="Arial"/>
              <a:ea typeface="Arial"/>
              <a:cs typeface="Arial"/>
              <a:sym typeface="Arial"/>
            </a:endParaRPr>
          </a:p>
          <a:p>
            <a:pPr indent="-368935" lvl="0" marL="457200" rtl="0" algn="l">
              <a:lnSpc>
                <a:spcPct val="100000"/>
              </a:lnSpc>
              <a:spcBef>
                <a:spcPts val="0"/>
              </a:spcBef>
              <a:spcAft>
                <a:spcPts val="0"/>
              </a:spcAft>
              <a:buClr>
                <a:schemeClr val="dk1"/>
              </a:buClr>
              <a:buSzPct val="100000"/>
              <a:buFont typeface="Arial"/>
              <a:buAutoNum type="arabicPeriod"/>
            </a:pPr>
            <a:r>
              <a:rPr lang="en" sz="2600">
                <a:latin typeface="Arial"/>
                <a:ea typeface="Arial"/>
                <a:cs typeface="Arial"/>
                <a:sym typeface="Arial"/>
              </a:rPr>
              <a:t>Jump wire</a:t>
            </a:r>
            <a:endParaRPr sz="2600">
              <a:latin typeface="Arial"/>
              <a:ea typeface="Arial"/>
              <a:cs typeface="Arial"/>
              <a:sym typeface="Arial"/>
            </a:endParaRPr>
          </a:p>
          <a:p>
            <a:pPr indent="-368935" lvl="0" marL="457200" rtl="0" algn="l">
              <a:lnSpc>
                <a:spcPct val="100000"/>
              </a:lnSpc>
              <a:spcBef>
                <a:spcPts val="0"/>
              </a:spcBef>
              <a:spcAft>
                <a:spcPts val="0"/>
              </a:spcAft>
              <a:buClr>
                <a:schemeClr val="dk1"/>
              </a:buClr>
              <a:buSzPct val="100000"/>
              <a:buFont typeface="Arial"/>
              <a:buAutoNum type="arabicPeriod"/>
            </a:pPr>
            <a:r>
              <a:rPr lang="en" sz="2600">
                <a:latin typeface="Arial"/>
                <a:ea typeface="Arial"/>
                <a:cs typeface="Arial"/>
                <a:sym typeface="Arial"/>
              </a:rPr>
              <a:t>Plastic Board </a:t>
            </a:r>
            <a:endParaRPr sz="2600">
              <a:latin typeface="Arial"/>
              <a:ea typeface="Arial"/>
              <a:cs typeface="Arial"/>
              <a:sym typeface="Arial"/>
            </a:endParaRPr>
          </a:p>
          <a:p>
            <a:pPr indent="0" lvl="0" marL="0" rtl="0" algn="ctr">
              <a:lnSpc>
                <a:spcPct val="90000"/>
              </a:lnSpc>
              <a:spcBef>
                <a:spcPts val="1200"/>
              </a:spcBef>
              <a:spcAft>
                <a:spcPts val="0"/>
              </a:spcAft>
              <a:buNone/>
            </a:pPr>
            <a:r>
              <a:t/>
            </a:r>
            <a:endParaRPr b="1" sz="3400">
              <a:solidFill>
                <a:schemeClr val="lt1"/>
              </a:solidFill>
              <a:latin typeface="Bookman Old Style"/>
              <a:ea typeface="Bookman Old Style"/>
              <a:cs typeface="Bookman Old Style"/>
              <a:sym typeface="Bookman Old Style"/>
            </a:endParaRPr>
          </a:p>
          <a:p>
            <a:pPr indent="0" lvl="0" marL="0" rtl="0" algn="l">
              <a:lnSpc>
                <a:spcPct val="90000"/>
              </a:lnSpc>
              <a:spcBef>
                <a:spcPts val="1200"/>
              </a:spcBef>
              <a:spcAft>
                <a:spcPts val="1200"/>
              </a:spcAft>
              <a:buNone/>
            </a:pPr>
            <a:r>
              <a:t/>
            </a:r>
            <a:endParaRPr b="1" sz="3400">
              <a:solidFill>
                <a:schemeClr val="lt1"/>
              </a:solidFill>
              <a:latin typeface="Bookman Old Style"/>
              <a:ea typeface="Bookman Old Style"/>
              <a:cs typeface="Bookman Old Style"/>
              <a:sym typeface="Bookman Old Style"/>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